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5" r:id="rId2"/>
    <p:sldId id="256" r:id="rId3"/>
    <p:sldId id="259" r:id="rId4"/>
    <p:sldId id="257" r:id="rId5"/>
    <p:sldId id="262" r:id="rId6"/>
    <p:sldId id="258" r:id="rId7"/>
    <p:sldId id="263" r:id="rId8"/>
    <p:sldId id="260" r:id="rId9"/>
    <p:sldId id="261"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97" d="100"/>
          <a:sy n="97" d="100"/>
        </p:scale>
        <p:origin x="-7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9F81AB-6FDF-DB4B-8260-7E389DD18676}" type="datetimeFigureOut">
              <a:rPr lang="en-US" smtClean="0"/>
              <a:t>10/29/13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7F27C8-D302-4741-992C-95F69CEBBDEB}" type="slidenum">
              <a:rPr lang="en-US" smtClean="0"/>
              <a:t>‹#›</a:t>
            </a:fld>
            <a:endParaRPr lang="en-US"/>
          </a:p>
        </p:txBody>
      </p:sp>
    </p:spTree>
    <p:extLst>
      <p:ext uri="{BB962C8B-B14F-4D97-AF65-F5344CB8AC3E}">
        <p14:creationId xmlns:p14="http://schemas.microsoft.com/office/powerpoint/2010/main" val="21134128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Abbi</a:t>
            </a:r>
            <a:r>
              <a:rPr lang="en-US" dirty="0" smtClean="0"/>
              <a:t> </a:t>
            </a:r>
            <a:r>
              <a:rPr lang="en-US" dirty="0" err="1" smtClean="0"/>
              <a:t>Sandweiss</a:t>
            </a:r>
            <a:r>
              <a:rPr lang="en-US" dirty="0" smtClean="0"/>
              <a:t> and Shelby Enright</a:t>
            </a:r>
          </a:p>
          <a:p>
            <a:r>
              <a:rPr lang="en-US" dirty="0" smtClean="0"/>
              <a:t>Haley </a:t>
            </a:r>
            <a:r>
              <a:rPr lang="en-US" dirty="0" err="1" smtClean="0"/>
              <a:t>Atkisson</a:t>
            </a:r>
            <a:r>
              <a:rPr lang="en-US" dirty="0" smtClean="0"/>
              <a:t>, Hope Ryan, and </a:t>
            </a:r>
            <a:r>
              <a:rPr lang="en-US" dirty="0" err="1" smtClean="0"/>
              <a:t>Callee</a:t>
            </a:r>
            <a:r>
              <a:rPr lang="en-US" dirty="0" smtClean="0"/>
              <a:t> Barrett </a:t>
            </a:r>
            <a:endParaRPr lang="en-US" dirty="0"/>
          </a:p>
        </p:txBody>
      </p:sp>
      <p:sp>
        <p:nvSpPr>
          <p:cNvPr id="4" name="Slide Number Placeholder 3"/>
          <p:cNvSpPr>
            <a:spLocks noGrp="1"/>
          </p:cNvSpPr>
          <p:nvPr>
            <p:ph type="sldNum" sz="quarter" idx="10"/>
          </p:nvPr>
        </p:nvSpPr>
        <p:spPr/>
        <p:txBody>
          <a:bodyPr/>
          <a:lstStyle/>
          <a:p>
            <a:fld id="{177F27C8-D302-4741-992C-95F69CEBBDEB}" type="slidenum">
              <a:rPr lang="en-US" smtClean="0"/>
              <a:t>10</a:t>
            </a:fld>
            <a:endParaRPr lang="en-US"/>
          </a:p>
        </p:txBody>
      </p:sp>
    </p:spTree>
    <p:extLst>
      <p:ext uri="{BB962C8B-B14F-4D97-AF65-F5344CB8AC3E}">
        <p14:creationId xmlns:p14="http://schemas.microsoft.com/office/powerpoint/2010/main" val="1896629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18CB66-7D1B-4C49-A2EA-5C0C8D9EE870}" type="datetimeFigureOut">
              <a:rPr lang="en-US" smtClean="0"/>
              <a:pPr/>
              <a:t>10/29/13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22B45-9F31-A444-9A20-64490FD7398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18CB66-7D1B-4C49-A2EA-5C0C8D9EE870}" type="datetimeFigureOut">
              <a:rPr lang="en-US" smtClean="0"/>
              <a:pPr/>
              <a:t>10/29/13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22B45-9F31-A444-9A20-64490FD739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18CB66-7D1B-4C49-A2EA-5C0C8D9EE870}" type="datetimeFigureOut">
              <a:rPr lang="en-US" smtClean="0"/>
              <a:pPr/>
              <a:t>10/29/13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22B45-9F31-A444-9A20-64490FD739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18CB66-7D1B-4C49-A2EA-5C0C8D9EE870}" type="datetimeFigureOut">
              <a:rPr lang="en-US" smtClean="0"/>
              <a:pPr/>
              <a:t>10/29/13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22B45-9F31-A444-9A20-64490FD739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8CB66-7D1B-4C49-A2EA-5C0C8D9EE870}" type="datetimeFigureOut">
              <a:rPr lang="en-US" smtClean="0"/>
              <a:pPr/>
              <a:t>10/29/13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22B45-9F31-A444-9A20-64490FD7398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18CB66-7D1B-4C49-A2EA-5C0C8D9EE870}" type="datetimeFigureOut">
              <a:rPr lang="en-US" smtClean="0"/>
              <a:pPr/>
              <a:t>10/29/13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22B45-9F31-A444-9A20-64490FD7398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18CB66-7D1B-4C49-A2EA-5C0C8D9EE870}" type="datetimeFigureOut">
              <a:rPr lang="en-US" smtClean="0"/>
              <a:pPr/>
              <a:t>10/29/13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22B45-9F31-A444-9A20-64490FD739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18CB66-7D1B-4C49-A2EA-5C0C8D9EE870}" type="datetimeFigureOut">
              <a:rPr lang="en-US" smtClean="0"/>
              <a:pPr/>
              <a:t>10/29/13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022B45-9F31-A444-9A20-64490FD739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8CB66-7D1B-4C49-A2EA-5C0C8D9EE870}" type="datetimeFigureOut">
              <a:rPr lang="en-US" smtClean="0"/>
              <a:pPr/>
              <a:t>10/29/13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022B45-9F31-A444-9A20-64490FD739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18CB66-7D1B-4C49-A2EA-5C0C8D9EE870}" type="datetimeFigureOut">
              <a:rPr lang="en-US" smtClean="0"/>
              <a:pPr/>
              <a:t>10/29/13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22B45-9F31-A444-9A20-64490FD7398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18CB66-7D1B-4C49-A2EA-5C0C8D9EE870}" type="datetimeFigureOut">
              <a:rPr lang="en-US" smtClean="0"/>
              <a:pPr/>
              <a:t>10/29/13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22B45-9F31-A444-9A20-64490FD7398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8CB66-7D1B-4C49-A2EA-5C0C8D9EE870}" type="datetimeFigureOut">
              <a:rPr lang="en-US" smtClean="0"/>
              <a:pPr/>
              <a:t>10/29/13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22B45-9F31-A444-9A20-64490FD7398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hyperlink" Target="http://www.jeanshin.com/everyday_monuments.ht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google.com/imgres?q=Jean+Shin&amp;um=1&amp;hl=en&amp;client=safari&amp;sa=N&amp;tbo=d&amp;rls=en&amp;biw=1131&amp;bih=617&amp;tbm=isch&amp;tbnid=Y2DJUhxx42NUIM:&amp;imgrefurl=http://americanart.si.edu/exhibitions/archive/2009/shin/&amp;docid=7L2Ir_ms2ldG6M&amp;imgurl=http://cloudfront.artbabble." TargetMode="Externa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rtbabble.org/video/saam/jean-shin-common-threads" TargetMode="External"/><Relationship Id="rId3" Type="http://schemas.openxmlformats.org/officeDocument/2006/relationships/hyperlink" Target="http://www.npr.org/templates/story/story.php?storyId=103674782"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ocation1.org/jean-shi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www.google.com/imgres?q=Jean+Shin&amp;um=1&amp;hl=en&amp;client=safari&amp;sa=N&amp;tbo=d&amp;rls=en&amp;biw=1131&amp;bih=617&amp;tbm=isch&amp;tbnid=_S4cjcSyPDIYIM:&amp;imgrefurl=http://blog.parfois.be/2010/01/22/undressed-jean-shin/&amp;docid=xN6twLGXYKS5LM&amp;imgurl=http://blog.parfois.be/wp-cont" TargetMode="External"/><Relationship Id="rId5" Type="http://schemas.openxmlformats.org/officeDocument/2006/relationships/image" Target="../media/image5.jpeg"/><Relationship Id="rId6" Type="http://schemas.openxmlformats.org/officeDocument/2006/relationships/hyperlink" Target="http://www.google.com/imgres?q=Jean+Shin&amp;um=1&amp;hl=en&amp;client=safari&amp;sa=N&amp;tbo=d&amp;rls=en&amp;biw=1131&amp;bih=617&amp;tbm=isch&amp;tbnid=Lw6DRV2WsaBBfM:&amp;imgrefurl=http://www.dehab.com/penumbra-jean-shin&amp;docid=XwzkkD3Dm6kc9M&amp;imgurl=http://www.dehab.com/sites/default/files/2011" TargetMode="External"/><Relationship Id="rId7"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hyperlink" Target="http://www.google.com/imgres?q=Jean+Shin&amp;um=1&amp;hl=en&amp;client=safari&amp;sa=N&amp;tbo=d&amp;rls=en&amp;biw=1131&amp;bih=617&amp;tbm=isch&amp;tbnid=aruBL2D-Na6_xM:&amp;imgrefurl=http://www.location1.org/jean-shin/&amp;docid=usU4hH1vCjP0HM&amp;imgurl=http://www.location1.org/images/e-shin-textile.j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contemporart.tumblr.com/" TargetMode="External"/><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hyperlink" Target="http://eyelevel.si.edu/2009/07/jean-shin.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www.google.com/imgres?q=high+school+found+object+sculpture&amp;start=173&amp;um=1&amp;hl=en&amp;client=safari&amp;sa=N&amp;tbo=d&amp;rls=en&amp;biw=1131&amp;bih=617&amp;tbm=isch&amp;tbnid=zFSzTMcxc2HKSM:&amp;imgrefurl=http://www.junk-culture.com/2010_07_01_archive.html&amp;docid=FpCdE-Fcdy0c8M&amp;imgur" TargetMode="External"/><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hyperlink" Target="http://www.google.com/imgres?q=high+school+found+object+sculpture&amp;um=1&amp;hl=en&amp;client=safari&amp;sa=N&amp;tbo=d&amp;rls=en&amp;biw=1131&amp;bih=617&amp;tbm=isch&amp;tbnid=u7t-y1OC6hB94M:&amp;imgrefurl=http://www.lostateminor.com/2012/04/24/bizzarre-found-object-sculptures-by-nancy-fouts/&am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stretch>
            <a:fillRect/>
          </a:stretch>
        </p:blipFill>
        <p:spPr>
          <a:xfrm>
            <a:off x="2324576" y="322029"/>
            <a:ext cx="6383256" cy="4103522"/>
          </a:xfrm>
          <a:prstGeom prst="rect">
            <a:avLst/>
          </a:prstGeom>
        </p:spPr>
      </p:pic>
      <p:pic>
        <p:nvPicPr>
          <p:cNvPr id="5" name="Picture 4">
            <a:hlinkClick r:id="rId2"/>
          </p:cNvPr>
          <p:cNvPicPr>
            <a:picLocks noChangeAspect="1"/>
          </p:cNvPicPr>
          <p:nvPr/>
        </p:nvPicPr>
        <p:blipFill>
          <a:blip r:embed="rId4"/>
          <a:stretch>
            <a:fillRect/>
          </a:stretch>
        </p:blipFill>
        <p:spPr>
          <a:xfrm>
            <a:off x="474301" y="2654634"/>
            <a:ext cx="2591875" cy="3855682"/>
          </a:xfrm>
          <a:prstGeom prst="rect">
            <a:avLst/>
          </a:prstGeom>
        </p:spPr>
      </p:pic>
    </p:spTree>
    <p:extLst>
      <p:ext uri="{BB962C8B-B14F-4D97-AF65-F5344CB8AC3E}">
        <p14:creationId xmlns:p14="http://schemas.microsoft.com/office/powerpoint/2010/main" val="2729543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8790" y="-46062"/>
            <a:ext cx="2888009" cy="1143000"/>
          </a:xfrm>
        </p:spPr>
        <p:txBody>
          <a:bodyPr>
            <a:normAutofit/>
          </a:bodyPr>
          <a:lstStyle/>
          <a:p>
            <a:r>
              <a:rPr lang="en-US" sz="5000" dirty="0" smtClean="0">
                <a:solidFill>
                  <a:schemeClr val="tx2"/>
                </a:solidFill>
              </a:rPr>
              <a:t>Examples</a:t>
            </a:r>
            <a:endParaRPr lang="en-US" sz="5000" dirty="0">
              <a:solidFill>
                <a:schemeClr val="tx2"/>
              </a:solidFill>
            </a:endParaRPr>
          </a:p>
        </p:txBody>
      </p:sp>
      <p:pic>
        <p:nvPicPr>
          <p:cNvPr id="3" name="Picture 2" descr="21795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869" y="466701"/>
            <a:ext cx="3878352" cy="3878352"/>
          </a:xfrm>
          <a:prstGeom prst="rect">
            <a:avLst/>
          </a:prstGeom>
        </p:spPr>
      </p:pic>
      <p:pic>
        <p:nvPicPr>
          <p:cNvPr id="5" name="Picture 4" descr="8394897_ori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4177" y="2930516"/>
            <a:ext cx="4778857" cy="3464671"/>
          </a:xfrm>
          <a:prstGeom prst="rect">
            <a:avLst/>
          </a:prstGeom>
        </p:spPr>
      </p:pic>
    </p:spTree>
    <p:extLst>
      <p:ext uri="{BB962C8B-B14F-4D97-AF65-F5344CB8AC3E}">
        <p14:creationId xmlns:p14="http://schemas.microsoft.com/office/powerpoint/2010/main" val="36615658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788" y="333520"/>
            <a:ext cx="3748286" cy="1470025"/>
          </a:xfrm>
        </p:spPr>
        <p:txBody>
          <a:bodyPr>
            <a:normAutofit/>
          </a:bodyPr>
          <a:lstStyle/>
          <a:p>
            <a:pPr algn="l"/>
            <a:r>
              <a:rPr lang="en-US" sz="6600" dirty="0" smtClean="0">
                <a:solidFill>
                  <a:schemeClr val="accent6"/>
                </a:solidFill>
              </a:rPr>
              <a:t>Jean Shin</a:t>
            </a:r>
            <a:endParaRPr lang="en-US" sz="6600" dirty="0">
              <a:solidFill>
                <a:schemeClr val="accent6"/>
              </a:solidFill>
            </a:endParaRPr>
          </a:p>
        </p:txBody>
      </p:sp>
      <p:sp>
        <p:nvSpPr>
          <p:cNvPr id="3" name="Subtitle 2"/>
          <p:cNvSpPr>
            <a:spLocks noGrp="1"/>
          </p:cNvSpPr>
          <p:nvPr>
            <p:ph type="subTitle" idx="1"/>
          </p:nvPr>
        </p:nvSpPr>
        <p:spPr>
          <a:xfrm>
            <a:off x="639300" y="1636781"/>
            <a:ext cx="7875321" cy="1752600"/>
          </a:xfrm>
        </p:spPr>
        <p:txBody>
          <a:bodyPr>
            <a:normAutofit/>
          </a:bodyPr>
          <a:lstStyle/>
          <a:p>
            <a:pPr algn="l"/>
            <a:r>
              <a:rPr lang="en-US" sz="4400" dirty="0" smtClean="0">
                <a:solidFill>
                  <a:schemeClr val="accent6"/>
                </a:solidFill>
              </a:rPr>
              <a:t>Mini-Sculptures </a:t>
            </a:r>
            <a:r>
              <a:rPr lang="en-US" sz="2400" dirty="0" smtClean="0">
                <a:solidFill>
                  <a:schemeClr val="accent6"/>
                </a:solidFill>
              </a:rPr>
              <a:t>from</a:t>
            </a:r>
            <a:r>
              <a:rPr lang="en-US" sz="4400" dirty="0" smtClean="0">
                <a:solidFill>
                  <a:schemeClr val="accent6"/>
                </a:solidFill>
              </a:rPr>
              <a:t> Found Objects</a:t>
            </a:r>
            <a:endParaRPr lang="en-US" sz="4400" dirty="0">
              <a:solidFill>
                <a:schemeClr val="accent6"/>
              </a:solidFill>
            </a:endParaRPr>
          </a:p>
        </p:txBody>
      </p:sp>
      <p:pic>
        <p:nvPicPr>
          <p:cNvPr id="5" name="Picture 4" descr="0e8f4df2c798e9cf_cap03.jpg">
            <a:hlinkClick r:id="rId2"/>
          </p:cNvPr>
          <p:cNvPicPr>
            <a:picLocks noChangeAspect="1"/>
          </p:cNvPicPr>
          <p:nvPr/>
        </p:nvPicPr>
        <p:blipFill>
          <a:blip r:embed="rId3"/>
          <a:stretch>
            <a:fillRect/>
          </a:stretch>
        </p:blipFill>
        <p:spPr>
          <a:xfrm>
            <a:off x="2825021" y="2812135"/>
            <a:ext cx="568960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639300" y="5948395"/>
            <a:ext cx="2441707" cy="646331"/>
          </a:xfrm>
          <a:prstGeom prst="rect">
            <a:avLst/>
          </a:prstGeom>
          <a:noFill/>
        </p:spPr>
        <p:txBody>
          <a:bodyPr wrap="none" rtlCol="0">
            <a:spAutoFit/>
          </a:bodyPr>
          <a:lstStyle/>
          <a:p>
            <a:r>
              <a:rPr lang="en-US" dirty="0" smtClean="0">
                <a:solidFill>
                  <a:schemeClr val="tx2"/>
                </a:solidFill>
              </a:rPr>
              <a:t>LTC 4240</a:t>
            </a:r>
          </a:p>
          <a:p>
            <a:r>
              <a:rPr lang="en-US" dirty="0" smtClean="0">
                <a:solidFill>
                  <a:schemeClr val="tx2"/>
                </a:solidFill>
              </a:rPr>
              <a:t>Created by Amber Ward</a:t>
            </a:r>
            <a:endParaRPr lang="en-US" dirty="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1388" y="4027888"/>
            <a:ext cx="4735411" cy="1143000"/>
          </a:xfrm>
        </p:spPr>
        <p:txBody>
          <a:bodyPr>
            <a:normAutofit/>
          </a:bodyPr>
          <a:lstStyle/>
          <a:p>
            <a:r>
              <a:rPr lang="en-US" sz="6600" dirty="0" smtClean="0"/>
              <a:t>Stories . . .</a:t>
            </a:r>
            <a:endParaRPr lang="en-US" sz="66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000" dirty="0" smtClean="0"/>
              <a:t>Jean Shin Resources</a:t>
            </a:r>
            <a:endParaRPr lang="en-US" sz="5000" dirty="0"/>
          </a:p>
        </p:txBody>
      </p:sp>
      <p:sp>
        <p:nvSpPr>
          <p:cNvPr id="3" name="Content Placeholder 2"/>
          <p:cNvSpPr>
            <a:spLocks noGrp="1"/>
          </p:cNvSpPr>
          <p:nvPr>
            <p:ph idx="1"/>
          </p:nvPr>
        </p:nvSpPr>
        <p:spPr>
          <a:xfrm>
            <a:off x="457200" y="1795876"/>
            <a:ext cx="8229600" cy="3967014"/>
          </a:xfrm>
        </p:spPr>
        <p:txBody>
          <a:bodyPr/>
          <a:lstStyle/>
          <a:p>
            <a:pPr lvl="0"/>
            <a:r>
              <a:rPr lang="en-US" dirty="0" smtClean="0"/>
              <a:t>Jean Shin “Common Threads” video (14:31) </a:t>
            </a:r>
            <a:r>
              <a:rPr lang="en-US" u="sng" dirty="0" smtClean="0">
                <a:hlinkClick r:id="rId2"/>
              </a:rPr>
              <a:t>http://www.artbabble.org/video/saam/jean-shin-common-threads</a:t>
            </a:r>
            <a:r>
              <a:rPr lang="en-US" dirty="0" smtClean="0"/>
              <a:t>   </a:t>
            </a:r>
          </a:p>
          <a:p>
            <a:pPr lvl="0"/>
            <a:r>
              <a:rPr lang="en-US" dirty="0" smtClean="0"/>
              <a:t>Jean Shin: “Turning Trash into Artistic Treasures” audio (6:29) </a:t>
            </a:r>
            <a:r>
              <a:rPr lang="en-US" u="sng" dirty="0" smtClean="0">
                <a:hlinkClick r:id="rId3"/>
              </a:rPr>
              <a:t>http://www.npr.org/templates/story/story.php?storyId=103674782</a:t>
            </a:r>
            <a:r>
              <a:rPr lang="en-US" dirty="0" smtClean="0"/>
              <a:t>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Artist</a:t>
            </a:r>
            <a:endParaRPr lang="en-US" dirty="0"/>
          </a:p>
        </p:txBody>
      </p:sp>
      <p:sp>
        <p:nvSpPr>
          <p:cNvPr id="3" name="Content Placeholder 2"/>
          <p:cNvSpPr>
            <a:spLocks noGrp="1"/>
          </p:cNvSpPr>
          <p:nvPr>
            <p:ph idx="1"/>
          </p:nvPr>
        </p:nvSpPr>
        <p:spPr>
          <a:xfrm>
            <a:off x="457200" y="1417638"/>
            <a:ext cx="8229600" cy="4708525"/>
          </a:xfrm>
        </p:spPr>
        <p:txBody>
          <a:bodyPr>
            <a:normAutofit lnSpcReduction="10000"/>
          </a:bodyPr>
          <a:lstStyle/>
          <a:p>
            <a:pPr marL="0">
              <a:buNone/>
            </a:pPr>
            <a:r>
              <a:rPr lang="en-US" sz="3000" dirty="0" smtClean="0"/>
              <a:t>“Jean creates elaborate sculptures and site-specific installations that suggest </a:t>
            </a:r>
            <a:r>
              <a:rPr lang="en-US" sz="3000" cap="small" dirty="0" smtClean="0">
                <a:solidFill>
                  <a:srgbClr val="F79646"/>
                </a:solidFill>
              </a:rPr>
              <a:t>imaginary communities </a:t>
            </a:r>
            <a:r>
              <a:rPr lang="en-US" sz="3000" dirty="0" smtClean="0"/>
              <a:t>through the use of </a:t>
            </a:r>
            <a:r>
              <a:rPr lang="en-US" sz="3000" cap="small" dirty="0" smtClean="0">
                <a:solidFill>
                  <a:srgbClr val="F79646"/>
                </a:solidFill>
              </a:rPr>
              <a:t>accumulated cast-offs. </a:t>
            </a:r>
            <a:r>
              <a:rPr lang="en-US" sz="3000" dirty="0" smtClean="0"/>
              <a:t>Mary </a:t>
            </a:r>
            <a:r>
              <a:rPr lang="en-US" sz="3000" dirty="0" err="1" smtClean="0"/>
              <a:t>Ceruti</a:t>
            </a:r>
            <a:r>
              <a:rPr lang="en-US" sz="3000" dirty="0" smtClean="0"/>
              <a:t> writes, ‘Jean Shin uses discarded material (the excess, the forgotten, the no longer useful) in works that operate between abstraction and representation. Made from the remnants of contemporary urban life, Shin’s sculptures form a sort of </a:t>
            </a:r>
            <a:r>
              <a:rPr lang="en-US" sz="3000" cap="small" dirty="0" smtClean="0">
                <a:solidFill>
                  <a:srgbClr val="F79646"/>
                </a:solidFill>
              </a:rPr>
              <a:t>visual history and a social mapping.’”</a:t>
            </a:r>
          </a:p>
          <a:p>
            <a:pPr marL="0">
              <a:buNone/>
            </a:pPr>
            <a:endParaRPr lang="en-US" sz="1600" dirty="0" smtClean="0"/>
          </a:p>
          <a:p>
            <a:pPr marL="0">
              <a:buNone/>
            </a:pPr>
            <a:r>
              <a:rPr lang="en-US" sz="2400" dirty="0" smtClean="0"/>
              <a:t>Source: </a:t>
            </a:r>
            <a:r>
              <a:rPr lang="en-US" sz="2400" dirty="0" smtClean="0">
                <a:hlinkClick r:id="rId2"/>
              </a:rPr>
              <a:t>http://www.location1.org/jean-shin/</a:t>
            </a:r>
            <a:endParaRPr lang="en-US" sz="2400" dirty="0" smtClean="0"/>
          </a:p>
          <a:p>
            <a:pPr marL="0">
              <a:buNone/>
            </a:pPr>
            <a:endParaRPr lang="en-US" sz="30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shin-textile.jpg">
            <a:hlinkClick r:id="rId2"/>
          </p:cNvPr>
          <p:cNvPicPr>
            <a:picLocks noChangeAspect="1"/>
          </p:cNvPicPr>
          <p:nvPr/>
        </p:nvPicPr>
        <p:blipFill>
          <a:blip r:embed="rId3"/>
          <a:stretch>
            <a:fillRect/>
          </a:stretch>
        </p:blipFill>
        <p:spPr>
          <a:xfrm>
            <a:off x="668327" y="381229"/>
            <a:ext cx="34290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885220" y="3146784"/>
            <a:ext cx="1440719" cy="369332"/>
          </a:xfrm>
          <a:prstGeom prst="rect">
            <a:avLst/>
          </a:prstGeom>
          <a:noFill/>
        </p:spPr>
        <p:txBody>
          <a:bodyPr wrap="none" rtlCol="0">
            <a:spAutoFit/>
          </a:bodyPr>
          <a:lstStyle/>
          <a:p>
            <a:r>
              <a:rPr lang="en-US" i="1" dirty="0" err="1" smtClean="0"/>
              <a:t>TEXTile</a:t>
            </a:r>
            <a:r>
              <a:rPr lang="en-US" i="1" dirty="0" smtClean="0"/>
              <a:t>, </a:t>
            </a:r>
            <a:r>
              <a:rPr lang="en-US" dirty="0" smtClean="0"/>
              <a:t>2006</a:t>
            </a:r>
            <a:endParaRPr lang="en-US" dirty="0"/>
          </a:p>
        </p:txBody>
      </p:sp>
      <p:pic>
        <p:nvPicPr>
          <p:cNvPr id="6" name="Picture 5" descr="chemical-balance2.jpg">
            <a:hlinkClick r:id="rId4"/>
          </p:cNvPr>
          <p:cNvPicPr>
            <a:picLocks noChangeAspect="1"/>
          </p:cNvPicPr>
          <p:nvPr/>
        </p:nvPicPr>
        <p:blipFill>
          <a:blip r:embed="rId5"/>
          <a:stretch>
            <a:fillRect/>
          </a:stretch>
        </p:blipFill>
        <p:spPr>
          <a:xfrm>
            <a:off x="5680614" y="1740932"/>
            <a:ext cx="3086100"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5934603" y="1026217"/>
            <a:ext cx="1941620" cy="646331"/>
          </a:xfrm>
          <a:prstGeom prst="rect">
            <a:avLst/>
          </a:prstGeom>
          <a:noFill/>
        </p:spPr>
        <p:txBody>
          <a:bodyPr wrap="none" rtlCol="0">
            <a:spAutoFit/>
          </a:bodyPr>
          <a:lstStyle/>
          <a:p>
            <a:r>
              <a:rPr lang="en-US" i="1" dirty="0" smtClean="0"/>
              <a:t>Chemical Balance, </a:t>
            </a:r>
          </a:p>
          <a:p>
            <a:r>
              <a:rPr lang="en-US" dirty="0" smtClean="0"/>
              <a:t>2005-2009</a:t>
            </a:r>
            <a:endParaRPr lang="en-US" dirty="0"/>
          </a:p>
        </p:txBody>
      </p:sp>
      <p:pic>
        <p:nvPicPr>
          <p:cNvPr id="8" name="Picture 7" descr="penumbra-3_mabue_24429.jpg">
            <a:hlinkClick r:id="rId6"/>
          </p:cNvPr>
          <p:cNvPicPr>
            <a:picLocks noChangeAspect="1"/>
          </p:cNvPicPr>
          <p:nvPr/>
        </p:nvPicPr>
        <p:blipFill>
          <a:blip r:embed="rId7"/>
          <a:stretch>
            <a:fillRect/>
          </a:stretch>
        </p:blipFill>
        <p:spPr>
          <a:xfrm>
            <a:off x="3006896" y="3798332"/>
            <a:ext cx="3130208"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1266236" y="5671066"/>
            <a:ext cx="1726442" cy="369332"/>
          </a:xfrm>
          <a:prstGeom prst="rect">
            <a:avLst/>
          </a:prstGeom>
          <a:noFill/>
        </p:spPr>
        <p:txBody>
          <a:bodyPr wrap="none" rtlCol="0">
            <a:spAutoFit/>
          </a:bodyPr>
          <a:lstStyle/>
          <a:p>
            <a:r>
              <a:rPr lang="en-US" i="1" dirty="0" smtClean="0"/>
              <a:t>Penumbra, </a:t>
            </a:r>
            <a:r>
              <a:rPr lang="en-US" dirty="0" smtClean="0"/>
              <a:t>2003</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1067" y="327312"/>
            <a:ext cx="3030071" cy="646331"/>
          </a:xfrm>
          <a:prstGeom prst="rect">
            <a:avLst/>
          </a:prstGeom>
          <a:noFill/>
        </p:spPr>
        <p:txBody>
          <a:bodyPr wrap="none" rtlCol="0">
            <a:spAutoFit/>
          </a:bodyPr>
          <a:lstStyle/>
          <a:p>
            <a:r>
              <a:rPr lang="en-US" i="1" dirty="0" smtClean="0"/>
              <a:t>Lost and Found (Single Socks), </a:t>
            </a:r>
          </a:p>
          <a:p>
            <a:r>
              <a:rPr lang="en-US" dirty="0" smtClean="0"/>
              <a:t>2000</a:t>
            </a:r>
            <a:endParaRPr lang="en-US" dirty="0"/>
          </a:p>
        </p:txBody>
      </p:sp>
      <p:pic>
        <p:nvPicPr>
          <p:cNvPr id="6" name="Picture 5" descr="jeanshin_everyday.jpg">
            <a:hlinkClick r:id="rId2"/>
          </p:cNvPr>
          <p:cNvPicPr>
            <a:picLocks noChangeAspect="1"/>
          </p:cNvPicPr>
          <p:nvPr/>
        </p:nvPicPr>
        <p:blipFill>
          <a:blip r:embed="rId3"/>
          <a:stretch>
            <a:fillRect/>
          </a:stretch>
        </p:blipFill>
        <p:spPr>
          <a:xfrm>
            <a:off x="3221528" y="2800350"/>
            <a:ext cx="5481674"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tumblr_lvv1r6J9GH1r3x2se.jpg">
            <a:hlinkClick r:id="rId4"/>
          </p:cNvPr>
          <p:cNvPicPr>
            <a:picLocks noChangeAspect="1"/>
          </p:cNvPicPr>
          <p:nvPr/>
        </p:nvPicPr>
        <p:blipFill>
          <a:blip r:embed="rId5"/>
          <a:stretch>
            <a:fillRect/>
          </a:stretch>
        </p:blipFill>
        <p:spPr>
          <a:xfrm>
            <a:off x="412941" y="1012127"/>
            <a:ext cx="4572000" cy="2935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5991229" y="2093386"/>
            <a:ext cx="2281644" cy="646331"/>
          </a:xfrm>
          <a:prstGeom prst="rect">
            <a:avLst/>
          </a:prstGeom>
          <a:noFill/>
        </p:spPr>
        <p:txBody>
          <a:bodyPr wrap="none" rtlCol="0">
            <a:spAutoFit/>
          </a:bodyPr>
          <a:lstStyle/>
          <a:p>
            <a:r>
              <a:rPr lang="en-US" i="1" dirty="0" smtClean="0"/>
              <a:t>Everyday Monuments,</a:t>
            </a:r>
            <a:endParaRPr lang="en-US" dirty="0" smtClean="0"/>
          </a:p>
          <a:p>
            <a:r>
              <a:rPr lang="en-US" dirty="0" smtClean="0"/>
              <a:t>2009</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Mini-Sculptures from </a:t>
            </a:r>
            <a:br>
              <a:rPr lang="en-US" dirty="0" smtClean="0"/>
            </a:br>
            <a:r>
              <a:rPr lang="en-US" dirty="0" smtClean="0"/>
              <a:t>Found Objects</a:t>
            </a:r>
            <a:endParaRPr lang="en-US" dirty="0"/>
          </a:p>
        </p:txBody>
      </p:sp>
      <p:sp>
        <p:nvSpPr>
          <p:cNvPr id="3" name="Content Placeholder 2"/>
          <p:cNvSpPr>
            <a:spLocks noGrp="1"/>
          </p:cNvSpPr>
          <p:nvPr>
            <p:ph idx="1"/>
          </p:nvPr>
        </p:nvSpPr>
        <p:spPr>
          <a:xfrm>
            <a:off x="457200" y="1959384"/>
            <a:ext cx="8229600" cy="4525963"/>
          </a:xfrm>
        </p:spPr>
        <p:txBody>
          <a:bodyPr>
            <a:noAutofit/>
          </a:bodyPr>
          <a:lstStyle/>
          <a:p>
            <a:pPr marL="514350" lvl="0" indent="-514350">
              <a:buFont typeface="+mj-lt"/>
              <a:buAutoNum type="arabicPeriod"/>
            </a:pPr>
            <a:r>
              <a:rPr lang="en-US" sz="3100" dirty="0" smtClean="0"/>
              <a:t>Select an object that is </a:t>
            </a:r>
            <a:r>
              <a:rPr lang="en-US" sz="3100" cap="small" dirty="0" smtClean="0">
                <a:solidFill>
                  <a:schemeClr val="accent6"/>
                </a:solidFill>
              </a:rPr>
              <a:t>mass-produced, abundant, often discarded</a:t>
            </a:r>
          </a:p>
          <a:p>
            <a:pPr marL="514350" lvl="0" indent="-514350">
              <a:buFont typeface="+mj-lt"/>
              <a:buAutoNum type="arabicPeriod"/>
            </a:pPr>
            <a:r>
              <a:rPr lang="en-US" sz="3100" dirty="0" smtClean="0"/>
              <a:t>Contemplate the object’s meaning or </a:t>
            </a:r>
            <a:r>
              <a:rPr lang="en-US" sz="3100" cap="small" dirty="0" smtClean="0">
                <a:solidFill>
                  <a:srgbClr val="F79646"/>
                </a:solidFill>
              </a:rPr>
              <a:t>story</a:t>
            </a:r>
            <a:r>
              <a:rPr lang="en-US" sz="3100" dirty="0" smtClean="0"/>
              <a:t> (consider a button, for example)</a:t>
            </a:r>
          </a:p>
          <a:p>
            <a:pPr marL="514350" lvl="0" indent="-514350">
              <a:buFont typeface="+mj-lt"/>
              <a:buAutoNum type="arabicPeriod"/>
            </a:pPr>
            <a:r>
              <a:rPr lang="en-US" sz="3100" dirty="0" smtClean="0"/>
              <a:t>Create a meaningful mini-sculpture that </a:t>
            </a:r>
            <a:r>
              <a:rPr lang="en-US" sz="3100" cap="small" dirty="0" smtClean="0">
                <a:solidFill>
                  <a:srgbClr val="F79646"/>
                </a:solidFill>
              </a:rPr>
              <a:t>changes the meaning and/or story </a:t>
            </a:r>
            <a:r>
              <a:rPr lang="en-US" sz="3100" dirty="0" smtClean="0"/>
              <a:t>of the object</a:t>
            </a:r>
          </a:p>
          <a:p>
            <a:pPr marL="514350" lvl="0" indent="-514350">
              <a:buFont typeface="+mj-lt"/>
              <a:buAutoNum type="arabicPeriod"/>
            </a:pPr>
            <a:r>
              <a:rPr lang="en-US" sz="3100" dirty="0" smtClean="0"/>
              <a:t>Sculpture may be freestanding, free hanging, or relief</a:t>
            </a:r>
          </a:p>
          <a:p>
            <a:pPr marL="514350" indent="-514350">
              <a:buFont typeface="+mj-lt"/>
              <a:buAutoNum type="arabicPeriod"/>
            </a:pPr>
            <a:endParaRPr lang="en-US" sz="31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8790" y="-46062"/>
            <a:ext cx="2888009" cy="1143000"/>
          </a:xfrm>
        </p:spPr>
        <p:txBody>
          <a:bodyPr>
            <a:normAutofit/>
          </a:bodyPr>
          <a:lstStyle/>
          <a:p>
            <a:r>
              <a:rPr lang="en-US" sz="5000" dirty="0" smtClean="0">
                <a:solidFill>
                  <a:schemeClr val="tx2"/>
                </a:solidFill>
              </a:rPr>
              <a:t>Examples</a:t>
            </a:r>
            <a:endParaRPr lang="en-US" sz="5000" dirty="0">
              <a:solidFill>
                <a:schemeClr val="tx2"/>
              </a:solidFill>
            </a:endParaRPr>
          </a:p>
        </p:txBody>
      </p:sp>
      <p:pic>
        <p:nvPicPr>
          <p:cNvPr id="4" name="Picture 3" descr="Screen-Shot-2012-04-23-at-11.33.20-AM.png">
            <a:hlinkClick r:id="rId2"/>
          </p:cNvPr>
          <p:cNvPicPr>
            <a:picLocks noChangeAspect="1"/>
          </p:cNvPicPr>
          <p:nvPr/>
        </p:nvPicPr>
        <p:blipFill>
          <a:blip r:embed="rId3"/>
          <a:stretch>
            <a:fillRect/>
          </a:stretch>
        </p:blipFill>
        <p:spPr>
          <a:xfrm>
            <a:off x="581890" y="1063981"/>
            <a:ext cx="4389120" cy="502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glass.jpg">
            <a:hlinkClick r:id="rId4"/>
          </p:cNvPr>
          <p:cNvPicPr>
            <a:picLocks noChangeAspect="1"/>
          </p:cNvPicPr>
          <p:nvPr/>
        </p:nvPicPr>
        <p:blipFill>
          <a:blip r:embed="rId5"/>
          <a:stretch>
            <a:fillRect/>
          </a:stretch>
        </p:blipFill>
        <p:spPr>
          <a:xfrm>
            <a:off x="3776752" y="2464156"/>
            <a:ext cx="4762500" cy="3171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865</TotalTime>
  <Words>276</Words>
  <Application>Microsoft Macintosh PowerPoint</Application>
  <PresentationFormat>On-screen Show (4:3)</PresentationFormat>
  <Paragraphs>30</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Jean Shin</vt:lpstr>
      <vt:lpstr>Stories . . .</vt:lpstr>
      <vt:lpstr>Jean Shin Resources</vt:lpstr>
      <vt:lpstr>About the Artist</vt:lpstr>
      <vt:lpstr>PowerPoint Presentation</vt:lpstr>
      <vt:lpstr>PowerPoint Presentation</vt:lpstr>
      <vt:lpstr>Mini-Sculptures from  Found Objects</vt:lpstr>
      <vt:lpstr>Examples</vt:lpstr>
      <vt:lpstr>Examples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Author Author</dc:creator>
  <cp:lastModifiedBy>LAPS LAPS</cp:lastModifiedBy>
  <cp:revision>25</cp:revision>
  <dcterms:created xsi:type="dcterms:W3CDTF">2013-04-08T12:15:31Z</dcterms:created>
  <dcterms:modified xsi:type="dcterms:W3CDTF">2013-10-29T16:39:19Z</dcterms:modified>
</cp:coreProperties>
</file>