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7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FBDFDF-B7C6-4E0C-93D3-580F5C1B32A6}" type="datetimeFigureOut">
              <a:rPr lang="en-US" smtClean="0"/>
              <a:pPr/>
              <a:t>9/20/13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C9D76E-A42D-44BB-9D9A-D84CCF8BC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feature=player_embedded&amp;v=zr3oDz7CDMo%23!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mberray.edublogs.org/category/postcard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mcachicago.org/archive/collection/MagritteLesso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introduction to surrealism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95300" y="1143000"/>
            <a:ext cx="8153400" cy="121919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400" cap="none" dirty="0" smtClean="0">
                <a:latin typeface="+mj-lt"/>
              </a:rPr>
              <a:t>RENE MAGRITTE</a:t>
            </a:r>
            <a:endParaRPr lang="en-US" sz="1081" cap="none" dirty="0" smtClean="0">
              <a:latin typeface="+mj-lt"/>
            </a:endParaRPr>
          </a:p>
          <a:p>
            <a:pPr algn="ctr"/>
            <a:r>
              <a:rPr lang="en-US" sz="1081" cap="none" dirty="0" smtClean="0">
                <a:latin typeface="+mj-lt"/>
              </a:rPr>
              <a:t>            </a:t>
            </a:r>
          </a:p>
          <a:p>
            <a:pPr algn="ctr"/>
            <a:r>
              <a:rPr lang="en-US" cap="none" dirty="0" smtClean="0">
                <a:latin typeface="+mj-lt"/>
              </a:rPr>
              <a:t>Unit 2: </a:t>
            </a:r>
            <a:r>
              <a:rPr lang="en-US" dirty="0" smtClean="0">
                <a:latin typeface="+mj-lt"/>
              </a:rPr>
              <a:t>relationships</a:t>
            </a:r>
            <a:r>
              <a:rPr lang="en-US" cap="none" dirty="0" smtClean="0">
                <a:latin typeface="+mj-lt"/>
              </a:rPr>
              <a:t> </a:t>
            </a:r>
          </a:p>
          <a:p>
            <a:pPr algn="ctr"/>
            <a:r>
              <a:rPr lang="en-US" sz="1946" cap="none" dirty="0" smtClean="0">
                <a:latin typeface="+mj-lt"/>
              </a:rPr>
              <a:t>communicated through art and between people, places, things</a:t>
            </a:r>
          </a:p>
        </p:txBody>
      </p:sp>
      <p:pic>
        <p:nvPicPr>
          <p:cNvPr id="9" name="Content Placeholder 8" descr="Horse-Riding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447800" y="2667000"/>
            <a:ext cx="27432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Content Placeholder 9" descr="La-Duree-poignardee-1938-Oil-on-canva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53000" y="2667000"/>
            <a:ext cx="29718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DE6C36"/>
                </a:solidFill>
              </a:rPr>
              <a:t>surrealism explores</a:t>
            </a:r>
            <a:br>
              <a:rPr lang="en-US" sz="4000" dirty="0" smtClean="0">
                <a:solidFill>
                  <a:srgbClr val="DE6C36"/>
                </a:solidFill>
              </a:rPr>
            </a:br>
            <a:r>
              <a:rPr lang="en-US" sz="4000" dirty="0" smtClean="0">
                <a:solidFill>
                  <a:srgbClr val="DE6C36"/>
                </a:solidFill>
              </a:rPr>
              <a:t>fantasy, subconscious, dreams</a:t>
            </a:r>
            <a:endParaRPr lang="en-US" sz="4000" dirty="0">
              <a:solidFill>
                <a:srgbClr val="DE6C3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5040"/>
            <a:ext cx="8229600" cy="409956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“Art evokes the mystery without which the 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world would not exist.”  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>
              <a:latin typeface="+mj-lt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“Everything we see hides another thing, we </a:t>
            </a:r>
          </a:p>
          <a:p>
            <a:pPr marL="0">
              <a:spcBef>
                <a:spcPts val="0"/>
              </a:spcBef>
              <a:buNone/>
            </a:pPr>
            <a:r>
              <a:rPr lang="en-US" dirty="0" smtClean="0">
                <a:latin typeface="+mj-lt"/>
              </a:rPr>
              <a:t>always want to see what is hidden by what we see.” Rene Magritte</a:t>
            </a:r>
          </a:p>
          <a:p>
            <a:pPr marL="0">
              <a:spcBef>
                <a:spcPts val="0"/>
              </a:spcBef>
              <a:buNone/>
            </a:pPr>
            <a:endParaRPr lang="en-US" dirty="0" smtClean="0">
              <a:latin typeface="+mj-lt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en-US" dirty="0" smtClean="0">
                <a:solidFill>
                  <a:srgbClr val="7F7F7F"/>
                </a:solidFill>
                <a:latin typeface="+mj-lt"/>
                <a:hlinkClick r:id="rId2"/>
              </a:rPr>
              <a:t>What do you see?</a:t>
            </a:r>
            <a:r>
              <a:rPr lang="en-US" dirty="0" smtClean="0">
                <a:solidFill>
                  <a:srgbClr val="7F7F7F"/>
                </a:solidFill>
                <a:latin typeface="+mj-lt"/>
              </a:rPr>
              <a:t> (5:50 min.)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82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>
                <a:latin typeface="+mj-lt"/>
              </a:rPr>
              <a:t>Amber Ward’s </a:t>
            </a:r>
          </a:p>
          <a:p>
            <a:pPr algn="ctr">
              <a:buNone/>
            </a:pPr>
            <a:r>
              <a:rPr lang="en-US" sz="4400" dirty="0" smtClean="0">
                <a:latin typeface="+mj-lt"/>
                <a:hlinkClick r:id="rId2"/>
              </a:rPr>
              <a:t>Postcards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5820"/>
            <a:ext cx="8229600" cy="509778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+mj-lt"/>
              </a:rPr>
              <a:t>Movement originated in the 1920s</a:t>
            </a:r>
          </a:p>
          <a:p>
            <a:r>
              <a:rPr lang="en-US" sz="3400" dirty="0" smtClean="0">
                <a:latin typeface="+mj-lt"/>
              </a:rPr>
              <a:t>Focused expression on imagination, especially as it appeared in dreams</a:t>
            </a:r>
          </a:p>
          <a:p>
            <a:r>
              <a:rPr lang="en-US" sz="3400" dirty="0" smtClean="0">
                <a:latin typeface="+mj-lt"/>
              </a:rPr>
              <a:t>Surrealists used games to show the function of the subconscious and chance in the creation of art</a:t>
            </a:r>
          </a:p>
          <a:p>
            <a:r>
              <a:rPr lang="en-US" sz="3400" dirty="0" smtClean="0">
                <a:latin typeface="+mj-lt"/>
              </a:rPr>
              <a:t>Influenced  by Sigmund Freud ‘Father of Psychoanalysis’  </a:t>
            </a:r>
          </a:p>
          <a:p>
            <a:pPr>
              <a:buNone/>
            </a:pPr>
            <a:endParaRPr lang="en-US" sz="3400" dirty="0" smtClean="0">
              <a:latin typeface="+mj-lt"/>
            </a:endParaRPr>
          </a:p>
          <a:p>
            <a:pPr>
              <a:buNone/>
            </a:pPr>
            <a:endParaRPr lang="en-US" sz="3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Materials needed: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Magazines</a:t>
            </a:r>
          </a:p>
          <a:p>
            <a:r>
              <a:rPr lang="en-US" sz="3200" dirty="0" smtClean="0"/>
              <a:t>Glue stick</a:t>
            </a:r>
          </a:p>
          <a:p>
            <a:r>
              <a:rPr lang="en-US" sz="3200" dirty="0" smtClean="0"/>
              <a:t>Scissors / craft knife</a:t>
            </a:r>
          </a:p>
          <a:p>
            <a:r>
              <a:rPr lang="en-US" sz="3200" dirty="0" smtClean="0"/>
              <a:t>3” x 5” cards</a:t>
            </a:r>
          </a:p>
          <a:p>
            <a:r>
              <a:rPr lang="en-US" sz="3200" dirty="0" smtClean="0"/>
              <a:t>Pencil</a:t>
            </a:r>
          </a:p>
          <a:p>
            <a:r>
              <a:rPr lang="en-US" sz="3200" dirty="0" smtClean="0"/>
              <a:t>Colored pencils</a:t>
            </a:r>
          </a:p>
          <a:p>
            <a:r>
              <a:rPr lang="en-US" sz="3200" dirty="0" smtClean="0"/>
              <a:t>Music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340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Create </a:t>
            </a:r>
            <a:r>
              <a:rPr lang="en-US" sz="2800" dirty="0">
                <a:solidFill>
                  <a:schemeClr val="accent3"/>
                </a:solidFill>
              </a:rPr>
              <a:t>a</a:t>
            </a:r>
            <a:r>
              <a:rPr lang="en-US" sz="2800" dirty="0" smtClean="0">
                <a:solidFill>
                  <a:schemeClr val="accent3"/>
                </a:solidFill>
              </a:rPr>
              <a:t> collective surreal </a:t>
            </a:r>
            <a:r>
              <a:rPr lang="en-US" sz="2800" dirty="0" smtClean="0">
                <a:solidFill>
                  <a:schemeClr val="accent3"/>
                </a:solidFill>
              </a:rPr>
              <a:t>scene for an </a:t>
            </a:r>
            <a:r>
              <a:rPr lang="en-US" sz="2800" dirty="0" smtClean="0">
                <a:solidFill>
                  <a:schemeClr val="accent3"/>
                </a:solidFill>
              </a:rPr>
              <a:t/>
            </a:r>
            <a:br>
              <a:rPr lang="en-US" sz="2800" dirty="0" smtClean="0">
                <a:solidFill>
                  <a:schemeClr val="accent3"/>
                </a:solidFill>
              </a:rPr>
            </a:br>
            <a:r>
              <a:rPr lang="en-US" sz="2800" dirty="0" smtClean="0">
                <a:solidFill>
                  <a:schemeClr val="accent3"/>
                </a:solidFill>
              </a:rPr>
              <a:t>imaginary </a:t>
            </a:r>
            <a:r>
              <a:rPr lang="en-US" sz="2800" dirty="0" smtClean="0">
                <a:solidFill>
                  <a:schemeClr val="accent3"/>
                </a:solidFill>
              </a:rPr>
              <a:t>voyage postcard:</a:t>
            </a:r>
            <a:br>
              <a:rPr lang="en-US" sz="2800" dirty="0" smtClean="0">
                <a:solidFill>
                  <a:schemeClr val="accent3"/>
                </a:solidFill>
              </a:rPr>
            </a:br>
            <a:r>
              <a:rPr lang="en-US" sz="1000" dirty="0" smtClean="0">
                <a:solidFill>
                  <a:schemeClr val="accent3"/>
                </a:solidFill>
              </a:rPr>
              <a:t/>
            </a:r>
            <a:br>
              <a:rPr lang="en-US" sz="1000" dirty="0" smtClean="0">
                <a:solidFill>
                  <a:schemeClr val="accent3"/>
                </a:solidFill>
              </a:rPr>
            </a:br>
            <a:r>
              <a:rPr lang="en-US" sz="1800" b="0" dirty="0" smtClean="0">
                <a:solidFill>
                  <a:schemeClr val="accent3"/>
                </a:solidFill>
                <a:effectLst/>
                <a:latin typeface="Lucida Sans"/>
                <a:cs typeface="Lucida Sans"/>
                <a:hlinkClick r:id="rId2"/>
              </a:rPr>
              <a:t>Rene </a:t>
            </a:r>
            <a:r>
              <a:rPr lang="en-US" sz="1800" b="0" dirty="0" smtClean="0">
                <a:solidFill>
                  <a:schemeClr val="accent3"/>
                </a:solidFill>
                <a:effectLst/>
                <a:latin typeface="Lucida Sans"/>
                <a:cs typeface="Lucida Sans"/>
                <a:hlinkClick r:id="rId2"/>
              </a:rPr>
              <a:t>Magritte Lesson Plan</a:t>
            </a:r>
            <a:endParaRPr lang="en-US" sz="1800" b="0" dirty="0">
              <a:solidFill>
                <a:schemeClr val="accent3"/>
              </a:solidFill>
              <a:effectLst/>
              <a:latin typeface="Lucida Sans"/>
              <a:cs typeface="Lucida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8382000" cy="4114800"/>
          </a:xfrm>
        </p:spPr>
        <p:txBody>
          <a:bodyPr>
            <a:noAutofit/>
          </a:bodyPr>
          <a:lstStyle/>
          <a:p>
            <a:pPr marL="0" indent="-514350">
              <a:spcBef>
                <a:spcPts val="200"/>
              </a:spcBef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Choose and tear-out 10 magazine pages with rich imagery; return magazines</a:t>
            </a:r>
            <a:endParaRPr lang="en-US" sz="2400" dirty="0">
              <a:latin typeface="+mj-lt"/>
            </a:endParaRPr>
          </a:p>
          <a:p>
            <a:pPr marL="0" indent="-514350">
              <a:spcBef>
                <a:spcPts val="200"/>
              </a:spcBef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Obtain two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3” x 5” </a:t>
            </a:r>
            <a:r>
              <a:rPr lang="en-US" sz="2400" dirty="0" smtClean="0">
                <a:latin typeface="+mj-lt"/>
              </a:rPr>
              <a:t>cards; write your name small with pencil on the back of both at the bottom right</a:t>
            </a:r>
          </a:p>
          <a:p>
            <a:pPr marL="0" indent="-514350">
              <a:spcBef>
                <a:spcPts val="200"/>
              </a:spcBef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Adhere background on each card using glue stick; cut or tear off excess from edges &gt; pass your card to the left when music stops (on command)</a:t>
            </a:r>
            <a:endParaRPr lang="en-US" sz="2400" dirty="0">
              <a:latin typeface="+mj-lt"/>
            </a:endParaRPr>
          </a:p>
          <a:p>
            <a:pPr marL="0" indent="-514350">
              <a:spcBef>
                <a:spcPts val="200"/>
              </a:spcBef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Select and cut 1</a:t>
            </a:r>
            <a:r>
              <a:rPr lang="en-US" sz="2400" baseline="30000" dirty="0" smtClean="0">
                <a:latin typeface="+mj-lt"/>
              </a:rPr>
              <a:t>st</a:t>
            </a:r>
            <a:r>
              <a:rPr lang="en-US" sz="2400" dirty="0" smtClean="0">
                <a:latin typeface="+mj-lt"/>
              </a:rPr>
              <a:t> image from your magazine cache for each new postcard (do NOT glue) &gt; pass on command</a:t>
            </a:r>
          </a:p>
        </p:txBody>
      </p:sp>
    </p:spTree>
    <p:extLst>
      <p:ext uri="{BB962C8B-B14F-4D97-AF65-F5344CB8AC3E}">
        <p14:creationId xmlns:p14="http://schemas.microsoft.com/office/powerpoint/2010/main" val="380918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3"/>
                </a:solidFill>
              </a:rPr>
              <a:t>s</a:t>
            </a:r>
            <a:r>
              <a:rPr lang="en-US" sz="2800" dirty="0" smtClean="0">
                <a:solidFill>
                  <a:schemeClr val="accent3"/>
                </a:solidFill>
              </a:rPr>
              <a:t>tudio cont’d.</a:t>
            </a:r>
            <a:r>
              <a:rPr lang="en-US" sz="2800" dirty="0" smtClean="0">
                <a:solidFill>
                  <a:schemeClr val="accent3"/>
                </a:solidFill>
              </a:rPr>
              <a:t/>
            </a:r>
            <a:br>
              <a:rPr lang="en-US" sz="2800" dirty="0" smtClean="0">
                <a:solidFill>
                  <a:schemeClr val="accent3"/>
                </a:solidFill>
              </a:rPr>
            </a:br>
            <a:r>
              <a:rPr lang="en-US" sz="1000" dirty="0" smtClean="0">
                <a:solidFill>
                  <a:schemeClr val="accent3"/>
                </a:solidFill>
              </a:rPr>
              <a:t/>
            </a:r>
            <a:br>
              <a:rPr lang="en-US" sz="1000" dirty="0" smtClean="0">
                <a:solidFill>
                  <a:schemeClr val="accent3"/>
                </a:solidFill>
              </a:rPr>
            </a:br>
            <a:endParaRPr lang="en-US" sz="1800" b="0" dirty="0">
              <a:solidFill>
                <a:schemeClr val="accent3"/>
              </a:solidFill>
              <a:effectLst/>
              <a:latin typeface="Lucida Sans"/>
              <a:cs typeface="Lucida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8382000" cy="5410200"/>
          </a:xfrm>
        </p:spPr>
        <p:txBody>
          <a:bodyPr>
            <a:noAutofit/>
          </a:bodyPr>
          <a:lstStyle/>
          <a:p>
            <a:pPr marL="0" indent="-514350">
              <a:spcBef>
                <a:spcPts val="200"/>
              </a:spcBef>
              <a:buFont typeface="+mj-lt"/>
              <a:buAutoNum type="arabicPeriod" startAt="5"/>
            </a:pPr>
            <a:r>
              <a:rPr lang="en-US" sz="2400" dirty="0" smtClean="0">
                <a:latin typeface="+mj-lt"/>
              </a:rPr>
              <a:t>Examine existing work; add </a:t>
            </a:r>
            <a:r>
              <a:rPr lang="en-US" sz="2400" dirty="0">
                <a:latin typeface="+mj-lt"/>
              </a:rPr>
              <a:t>to </a:t>
            </a:r>
            <a:r>
              <a:rPr lang="en-US" sz="2400" dirty="0" smtClean="0">
                <a:latin typeface="+mj-lt"/>
              </a:rPr>
              <a:t>collaboration </a:t>
            </a:r>
            <a:r>
              <a:rPr lang="en-US" sz="2400" dirty="0">
                <a:latin typeface="+mj-lt"/>
              </a:rPr>
              <a:t>by </a:t>
            </a:r>
            <a:r>
              <a:rPr lang="en-US" sz="2400" dirty="0" smtClean="0">
                <a:latin typeface="+mj-lt"/>
              </a:rPr>
              <a:t>selecting </a:t>
            </a:r>
            <a:r>
              <a:rPr lang="en-US" sz="2400" dirty="0">
                <a:latin typeface="+mj-lt"/>
              </a:rPr>
              <a:t>and cutting </a:t>
            </a:r>
            <a:r>
              <a:rPr lang="en-US" sz="2400" dirty="0" smtClean="0">
                <a:latin typeface="+mj-lt"/>
              </a:rPr>
              <a:t>2</a:t>
            </a:r>
            <a:r>
              <a:rPr lang="en-US" sz="2400" baseline="30000" dirty="0" smtClean="0">
                <a:latin typeface="+mj-lt"/>
              </a:rPr>
              <a:t>nd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image from your cache for each postcard (no NOT glue</a:t>
            </a:r>
            <a:r>
              <a:rPr lang="en-US" sz="2400" dirty="0" smtClean="0">
                <a:latin typeface="+mj-lt"/>
              </a:rPr>
              <a:t>); </a:t>
            </a:r>
            <a:r>
              <a:rPr lang="en-US" sz="2400" dirty="0">
                <a:latin typeface="+mj-lt"/>
              </a:rPr>
              <a:t>attempt to add variety through color and </a:t>
            </a:r>
            <a:r>
              <a:rPr lang="en-US" sz="2400" dirty="0" smtClean="0">
                <a:latin typeface="+mj-lt"/>
              </a:rPr>
              <a:t>size &gt; </a:t>
            </a:r>
            <a:r>
              <a:rPr lang="en-US" sz="2400" dirty="0">
                <a:latin typeface="+mj-lt"/>
              </a:rPr>
              <a:t>pass on </a:t>
            </a:r>
            <a:r>
              <a:rPr lang="en-US" sz="2400" dirty="0" smtClean="0">
                <a:latin typeface="+mj-lt"/>
              </a:rPr>
              <a:t>command </a:t>
            </a:r>
          </a:p>
          <a:p>
            <a:pPr marL="0" indent="-514350">
              <a:spcBef>
                <a:spcPts val="200"/>
              </a:spcBef>
              <a:buFont typeface="+mj-lt"/>
              <a:buAutoNum type="arabicPeriod" startAt="5"/>
            </a:pPr>
            <a:r>
              <a:rPr lang="en-US" sz="2400" dirty="0" smtClean="0">
                <a:latin typeface="+mj-lt"/>
              </a:rPr>
              <a:t>Repeat above step for 3</a:t>
            </a:r>
            <a:r>
              <a:rPr lang="en-US" sz="2400" baseline="30000" dirty="0" smtClean="0">
                <a:latin typeface="+mj-lt"/>
              </a:rPr>
              <a:t>rd</a:t>
            </a:r>
            <a:r>
              <a:rPr lang="en-US" sz="2400" dirty="0" smtClean="0">
                <a:latin typeface="+mj-lt"/>
              </a:rPr>
              <a:t> image &gt; pass on command back to original owner</a:t>
            </a:r>
          </a:p>
          <a:p>
            <a:pPr marL="0" indent="-514350">
              <a:spcBef>
                <a:spcPts val="200"/>
              </a:spcBef>
              <a:buFont typeface="+mj-lt"/>
              <a:buAutoNum type="arabicPeriod" startAt="5"/>
            </a:pPr>
            <a:r>
              <a:rPr lang="en-US" sz="2400" dirty="0" smtClean="0">
                <a:latin typeface="+mj-lt"/>
              </a:rPr>
              <a:t>Owner: channel Magritte, Bang and Matisse by arranging </a:t>
            </a:r>
            <a:r>
              <a:rPr lang="en-US" sz="2400" dirty="0" smtClean="0">
                <a:latin typeface="+mj-lt"/>
              </a:rPr>
              <a:t>items </a:t>
            </a:r>
            <a:r>
              <a:rPr lang="en-US" sz="2400" dirty="0" smtClean="0">
                <a:latin typeface="+mj-lt"/>
              </a:rPr>
              <a:t>before gluing, objects </a:t>
            </a:r>
            <a:r>
              <a:rPr lang="en-US" sz="2400" dirty="0" smtClean="0">
                <a:latin typeface="+mj-lt"/>
              </a:rPr>
              <a:t>may</a:t>
            </a:r>
            <a:r>
              <a:rPr lang="en-US" sz="2400" dirty="0" smtClean="0">
                <a:latin typeface="+mj-lt"/>
              </a:rPr>
              <a:t> overlap</a:t>
            </a:r>
          </a:p>
          <a:p>
            <a:pPr marL="0" indent="-514350">
              <a:spcBef>
                <a:spcPts val="200"/>
              </a:spcBef>
              <a:buFont typeface="+mj-lt"/>
              <a:buAutoNum type="arabicPeriod" startAt="5"/>
            </a:pPr>
            <a:r>
              <a:rPr lang="en-US" sz="2400" dirty="0" smtClean="0">
                <a:latin typeface="+mj-lt"/>
              </a:rPr>
              <a:t>On back, </a:t>
            </a:r>
            <a:r>
              <a:rPr lang="en-US" sz="2400" dirty="0" smtClean="0">
                <a:latin typeface="+mj-lt"/>
              </a:rPr>
              <a:t>design a stamp </a:t>
            </a:r>
            <a:r>
              <a:rPr lang="en-US" sz="2400" dirty="0" smtClean="0">
                <a:latin typeface="+mj-lt"/>
              </a:rPr>
              <a:t>using colored pencil, and </a:t>
            </a:r>
            <a:r>
              <a:rPr lang="en-US" sz="2400" dirty="0" smtClean="0">
                <a:latin typeface="+mj-lt"/>
              </a:rPr>
              <a:t>write to someone </a:t>
            </a:r>
            <a:r>
              <a:rPr lang="en-US" sz="2400" dirty="0" smtClean="0">
                <a:latin typeface="+mj-lt"/>
              </a:rPr>
              <a:t>about </a:t>
            </a:r>
            <a:r>
              <a:rPr lang="en-US" sz="2400" dirty="0" smtClean="0">
                <a:latin typeface="+mj-lt"/>
              </a:rPr>
              <a:t>your surreal </a:t>
            </a:r>
            <a:r>
              <a:rPr lang="en-US" sz="2400" dirty="0" smtClean="0">
                <a:latin typeface="+mj-lt"/>
              </a:rPr>
              <a:t>voyage</a:t>
            </a:r>
          </a:p>
          <a:p>
            <a:pPr marL="0" indent="-514350">
              <a:spcBef>
                <a:spcPts val="200"/>
              </a:spcBef>
              <a:buFont typeface="+mj-lt"/>
              <a:buAutoNum type="arabicPeriod" startAt="5"/>
            </a:pPr>
            <a:r>
              <a:rPr lang="en-US" sz="2400" dirty="0" smtClean="0">
                <a:latin typeface="+mj-lt"/>
              </a:rPr>
              <a:t>Finished early?  Create </a:t>
            </a:r>
            <a:r>
              <a:rPr lang="en-US" sz="2400" smtClean="0">
                <a:latin typeface="+mj-lt"/>
              </a:rPr>
              <a:t>more surreal postcards </a:t>
            </a:r>
            <a:r>
              <a:rPr lang="en-US" sz="2400" dirty="0" smtClean="0">
                <a:latin typeface="+mj-lt"/>
              </a:rPr>
              <a:t>either on your own or with a friend</a:t>
            </a:r>
            <a:endParaRPr lang="en-US" sz="2400" dirty="0" smtClean="0">
              <a:latin typeface="+mj-lt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200" dirty="0" smtClean="0">
              <a:latin typeface="+mj-lt"/>
            </a:endParaRPr>
          </a:p>
          <a:p>
            <a:pPr marL="0">
              <a:spcBef>
                <a:spcPts val="200"/>
              </a:spcBef>
              <a:buNone/>
            </a:pPr>
            <a:r>
              <a:rPr lang="en-US" sz="2400" dirty="0" smtClean="0">
                <a:latin typeface="+mj-lt"/>
              </a:rPr>
              <a:t>Etc. for elementary classroom: </a:t>
            </a:r>
            <a:r>
              <a:rPr lang="en-US" sz="2400" dirty="0" smtClean="0">
                <a:latin typeface="+mj-lt"/>
              </a:rPr>
              <a:t>ask </a:t>
            </a:r>
            <a:r>
              <a:rPr lang="en-US" sz="2400" dirty="0" smtClean="0">
                <a:latin typeface="+mj-lt"/>
              </a:rPr>
              <a:t>students to keep dream </a:t>
            </a:r>
            <a:r>
              <a:rPr lang="en-US" sz="2400" dirty="0" smtClean="0">
                <a:latin typeface="+mj-lt"/>
              </a:rPr>
              <a:t>journals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</TotalTime>
  <Words>350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introduction to surrealism</vt:lpstr>
      <vt:lpstr>surrealism explores fantasy, subconscious, dreams</vt:lpstr>
      <vt:lpstr>PowerPoint Presentation</vt:lpstr>
      <vt:lpstr>    </vt:lpstr>
      <vt:lpstr>Materials needed:</vt:lpstr>
      <vt:lpstr>Create a collective surreal scene for an  imaginary voyage postcard:  Rene Magritte Lesson Plan</vt:lpstr>
      <vt:lpstr>studio cont’d.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SURREALISM</dc:title>
  <dc:creator>Belinda Smith</dc:creator>
  <cp:lastModifiedBy>Author Author</cp:lastModifiedBy>
  <cp:revision>26</cp:revision>
  <dcterms:created xsi:type="dcterms:W3CDTF">2013-02-24T18:54:45Z</dcterms:created>
  <dcterms:modified xsi:type="dcterms:W3CDTF">2013-09-20T16:41:49Z</dcterms:modified>
</cp:coreProperties>
</file>