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3" r:id="rId2"/>
    <p:sldId id="256" r:id="rId3"/>
    <p:sldId id="259" r:id="rId4"/>
    <p:sldId id="260" r:id="rId5"/>
    <p:sldId id="262"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337" autoAdjust="0"/>
  </p:normalViewPr>
  <p:slideViewPr>
    <p:cSldViewPr>
      <p:cViewPr varScale="1">
        <p:scale>
          <a:sx n="119" d="100"/>
          <a:sy n="119" d="100"/>
        </p:scale>
        <p:origin x="154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6537F1-9E90-4111-95B4-E0F4643C11F3}" type="datetimeFigureOut">
              <a:rPr lang="en-US" smtClean="0"/>
              <a:pPr/>
              <a:t>8/28/17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9DD7E3-6EC8-4479-AFA4-AD01A00A7632}" type="slidenum">
              <a:rPr lang="en-US" smtClean="0"/>
              <a:pPr/>
              <a:t>‹#›</a:t>
            </a:fld>
            <a:endParaRPr lang="en-US"/>
          </a:p>
        </p:txBody>
      </p:sp>
    </p:spTree>
    <p:extLst>
      <p:ext uri="{BB962C8B-B14F-4D97-AF65-F5344CB8AC3E}">
        <p14:creationId xmlns:p14="http://schemas.microsoft.com/office/powerpoint/2010/main" val="3712955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02691F-BEFC-40BD-8ED9-18A8E0230696}" type="datetime1">
              <a:rPr lang="en-US" smtClean="0"/>
              <a:pPr/>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A8718-0BCD-4D17-B9C7-5F8DABE9BA1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2633F3-46B2-46BD-8139-3C19CFD4B341}" type="datetime1">
              <a:rPr lang="en-US" smtClean="0"/>
              <a:pPr/>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A8718-0BCD-4D17-B9C7-5F8DABE9BA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41B39-DBA1-42FF-BBE6-1D875F14CBBA}" type="datetime1">
              <a:rPr lang="en-US" smtClean="0"/>
              <a:pPr/>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A8718-0BCD-4D17-B9C7-5F8DABE9BA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5AC5C-9F80-4931-8CCC-FB7B085DCDF4}" type="datetime1">
              <a:rPr lang="en-US" smtClean="0"/>
              <a:pPr/>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A8718-0BCD-4D17-B9C7-5F8DABE9BA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597387-20E8-48DE-9FB9-0F2BD3128DD2}" type="datetime1">
              <a:rPr lang="en-US" smtClean="0"/>
              <a:pPr/>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A8718-0BCD-4D17-B9C7-5F8DABE9BA1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B57E64-8309-4CBE-8C7B-DE981B1DB1EF}" type="datetime1">
              <a:rPr lang="en-US" smtClean="0"/>
              <a:pPr/>
              <a:t>8/28/17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A8718-0BCD-4D17-B9C7-5F8DABE9BA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DD3448-F437-431C-8111-71834D0E386A}" type="datetime1">
              <a:rPr lang="en-US" smtClean="0"/>
              <a:pPr/>
              <a:t>8/28/17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7A8718-0BCD-4D17-B9C7-5F8DABE9BA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E7CDBF-B5FE-4202-A1F1-CCCF31DB689C}" type="datetime1">
              <a:rPr lang="en-US" smtClean="0"/>
              <a:pPr/>
              <a:t>8/28/17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7A8718-0BCD-4D17-B9C7-5F8DABE9BA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F9E062-1B2E-49C7-A60E-F4E2DE8B9A7D}" type="datetime1">
              <a:rPr lang="en-US" smtClean="0"/>
              <a:pPr/>
              <a:t>8/28/17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7A8718-0BCD-4D17-B9C7-5F8DABE9BA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06A0A-7890-4643-90F0-661788B68D75}" type="datetime1">
              <a:rPr lang="en-US" smtClean="0"/>
              <a:pPr/>
              <a:t>8/28/17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A8718-0BCD-4D17-B9C7-5F8DABE9BA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26D68B-DEE5-4C46-B011-C895CBECEC61}" type="datetime1">
              <a:rPr lang="en-US" smtClean="0"/>
              <a:pPr/>
              <a:t>8/28/17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A8718-0BCD-4D17-B9C7-5F8DABE9BA1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51FF47-3429-4437-A923-90948CD01EF9}" type="datetime1">
              <a:rPr lang="en-US" smtClean="0"/>
              <a:pPr/>
              <a:t>8/28/17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7A8718-0BCD-4D17-B9C7-5F8DABE9BA1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en.wikipedia.org/wiki/Surrealist_automatis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hyperlink" Target="http://www.artonot.com/wp-content/uploads/2009/05/gay-chicken1.jpg" TargetMode="External"/><Relationship Id="rId5" Type="http://schemas.openxmlformats.org/officeDocument/2006/relationships/image" Target="../media/image3.jpeg"/><Relationship Id="rId6" Type="http://schemas.openxmlformats.org/officeDocument/2006/relationships/hyperlink" Target="http://www.classicalvalues.com/daliMinotauress.jpg" TargetMode="External"/><Relationship Id="rId7"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www.surrealists.co.uk/artistsimages/AndreMasson-Theseededearth1942.jp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hyperlink" Target="http://1.bp.blogspot.com/__6db0wLu-YE/SEFiyjLXgpI/AAAAAAAAAeM/d7lB0Ej75BA/s320/ANDRE_BRETON.jpg" TargetMode="External"/><Relationship Id="rId5" Type="http://schemas.openxmlformats.org/officeDocument/2006/relationships/image" Target="../media/image6.jpeg"/><Relationship Id="rId1" Type="http://schemas.openxmlformats.org/officeDocument/2006/relationships/slideLayout" Target="../slideLayouts/slideLayout7.xml"/><Relationship Id="rId2" Type="http://schemas.openxmlformats.org/officeDocument/2006/relationships/hyperlink" Target="http://www.treadwaygallery.com/ONLINECATALOGS/March2004/paintWEB/0733.jp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04800"/>
            <a:ext cx="6934200" cy="1143000"/>
          </a:xfrm>
        </p:spPr>
        <p:txBody>
          <a:bodyPr>
            <a:normAutofit/>
          </a:bodyPr>
          <a:lstStyle/>
          <a:p>
            <a:r>
              <a:rPr lang="en-US" sz="4800" cap="small" dirty="0" smtClean="0">
                <a:solidFill>
                  <a:srgbClr val="F0AD00"/>
                </a:solidFill>
              </a:rPr>
              <a:t>Subconscious Exploration </a:t>
            </a:r>
            <a:endParaRPr lang="en-US" sz="4800" cap="small" dirty="0">
              <a:solidFill>
                <a:srgbClr val="F0AD00"/>
              </a:solidFill>
            </a:endParaRPr>
          </a:p>
        </p:txBody>
      </p:sp>
      <p:sp>
        <p:nvSpPr>
          <p:cNvPr id="3" name="Content Placeholder 2"/>
          <p:cNvSpPr>
            <a:spLocks noGrp="1"/>
          </p:cNvSpPr>
          <p:nvPr>
            <p:ph idx="1"/>
          </p:nvPr>
        </p:nvSpPr>
        <p:spPr>
          <a:xfrm>
            <a:off x="457200" y="1600200"/>
            <a:ext cx="5334000" cy="4724400"/>
          </a:xfrm>
        </p:spPr>
        <p:txBody>
          <a:bodyPr/>
          <a:lstStyle/>
          <a:p>
            <a:pPr marL="342900" lvl="1" indent="-342900">
              <a:buFont typeface="Arial"/>
              <a:buChar char="•"/>
            </a:pPr>
            <a:r>
              <a:rPr lang="en-US" sz="3200" dirty="0" smtClean="0">
                <a:solidFill>
                  <a:srgbClr val="FFFFFF"/>
                </a:solidFill>
              </a:rPr>
              <a:t>Concept, or </a:t>
            </a:r>
            <a:r>
              <a:rPr lang="en-US" sz="3200" i="1" dirty="0" smtClean="0">
                <a:solidFill>
                  <a:srgbClr val="FFFFFF"/>
                </a:solidFill>
              </a:rPr>
              <a:t>Big Idea: </a:t>
            </a:r>
          </a:p>
          <a:p>
            <a:pPr marL="342900" lvl="1" indent="-342900">
              <a:buNone/>
            </a:pPr>
            <a:r>
              <a:rPr lang="en-US" sz="3200" b="1" i="1" dirty="0" smtClean="0">
                <a:solidFill>
                  <a:srgbClr val="FFFFFF"/>
                </a:solidFill>
              </a:rPr>
              <a:t>	</a:t>
            </a:r>
            <a:r>
              <a:rPr lang="en-US" sz="3200" b="1" dirty="0" smtClean="0">
                <a:solidFill>
                  <a:srgbClr val="FFFFFF"/>
                </a:solidFill>
              </a:rPr>
              <a:t>Identity</a:t>
            </a:r>
            <a:endParaRPr lang="en-US" sz="3200" dirty="0" smtClean="0">
              <a:solidFill>
                <a:srgbClr val="FFFFFF"/>
              </a:solidFill>
            </a:endParaRPr>
          </a:p>
          <a:p>
            <a:pPr marL="342900" lvl="1" indent="-342900">
              <a:buFont typeface="Arial"/>
              <a:buChar char="•"/>
            </a:pPr>
            <a:r>
              <a:rPr lang="en-US" sz="3200" dirty="0" smtClean="0">
                <a:solidFill>
                  <a:srgbClr val="FFFFFF"/>
                </a:solidFill>
              </a:rPr>
              <a:t>Choice of Mediums:                      </a:t>
            </a:r>
            <a:r>
              <a:rPr lang="en-US" sz="3200" b="1" dirty="0" smtClean="0">
                <a:solidFill>
                  <a:srgbClr val="FFFFFF"/>
                </a:solidFill>
              </a:rPr>
              <a:t>Sharpie &amp; colored pencils</a:t>
            </a:r>
            <a:r>
              <a:rPr lang="en-US" sz="3200" dirty="0" smtClean="0">
                <a:solidFill>
                  <a:srgbClr val="FFFFFF"/>
                </a:solidFill>
              </a:rPr>
              <a:t> </a:t>
            </a:r>
          </a:p>
          <a:p>
            <a:pPr>
              <a:buFont typeface="Arial"/>
              <a:buChar char="•"/>
            </a:pPr>
            <a:r>
              <a:rPr lang="en-US" dirty="0" smtClean="0">
                <a:solidFill>
                  <a:srgbClr val="FFFFFF"/>
                </a:solidFill>
              </a:rPr>
              <a:t>Art Methods &amp; Techniques: </a:t>
            </a:r>
            <a:r>
              <a:rPr lang="en-US" b="1" dirty="0" smtClean="0">
                <a:solidFill>
                  <a:srgbClr val="FFFFFF"/>
                </a:solidFill>
              </a:rPr>
              <a:t>Automatic Drawing</a:t>
            </a:r>
            <a:endParaRPr lang="en-US" dirty="0" smtClean="0">
              <a:solidFill>
                <a:srgbClr val="FFFFFF"/>
              </a:solidFill>
            </a:endParaRPr>
          </a:p>
        </p:txBody>
      </p:sp>
      <p:sp>
        <p:nvSpPr>
          <p:cNvPr id="4" name="Slide Number Placeholder 3"/>
          <p:cNvSpPr>
            <a:spLocks noGrp="1"/>
          </p:cNvSpPr>
          <p:nvPr>
            <p:ph type="sldNum" sz="quarter" idx="12"/>
          </p:nvPr>
        </p:nvSpPr>
        <p:spPr/>
        <p:txBody>
          <a:bodyPr/>
          <a:lstStyle/>
          <a:p>
            <a:fld id="{547A8718-0BCD-4D17-B9C7-5F8DABE9BA12}" type="slidenum">
              <a:rPr lang="en-US" smtClean="0"/>
              <a:pPr/>
              <a:t>1</a:t>
            </a:fld>
            <a:endParaRPr lang="en-US"/>
          </a:p>
        </p:txBody>
      </p:sp>
      <p:pic>
        <p:nvPicPr>
          <p:cNvPr id="5" name="Picture 4"/>
          <p:cNvPicPr>
            <a:picLocks noChangeAspect="1"/>
          </p:cNvPicPr>
          <p:nvPr/>
        </p:nvPicPr>
        <p:blipFill>
          <a:blip r:embed="rId2"/>
          <a:stretch>
            <a:fillRect/>
          </a:stretch>
        </p:blipFill>
        <p:spPr>
          <a:xfrm>
            <a:off x="5925303" y="2362200"/>
            <a:ext cx="2609097" cy="3657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228600" y="5867400"/>
            <a:ext cx="4343400" cy="923330"/>
          </a:xfrm>
          <a:prstGeom prst="rect">
            <a:avLst/>
          </a:prstGeom>
          <a:noFill/>
        </p:spPr>
        <p:txBody>
          <a:bodyPr wrap="square" rtlCol="0">
            <a:spAutoFit/>
          </a:bodyPr>
          <a:lstStyle/>
          <a:p>
            <a:r>
              <a:rPr lang="en-US" dirty="0" smtClean="0">
                <a:solidFill>
                  <a:srgbClr val="FFFFFF"/>
                </a:solidFill>
              </a:rPr>
              <a:t>ART 133, </a:t>
            </a:r>
            <a:r>
              <a:rPr lang="en-US" dirty="0" smtClean="0">
                <a:solidFill>
                  <a:srgbClr val="FFFFFF"/>
                </a:solidFill>
              </a:rPr>
              <a:t>Art Education for Children</a:t>
            </a:r>
            <a:endParaRPr lang="en-US" dirty="0" smtClean="0">
              <a:solidFill>
                <a:srgbClr val="FFFFFF"/>
              </a:solidFill>
            </a:endParaRPr>
          </a:p>
          <a:p>
            <a:r>
              <a:rPr lang="en-US" dirty="0" smtClean="0">
                <a:solidFill>
                  <a:srgbClr val="FFFFFF"/>
                </a:solidFill>
              </a:rPr>
              <a:t>Professor: Amber Ward</a:t>
            </a:r>
          </a:p>
          <a:p>
            <a:endParaRPr lang="en-US" dirty="0">
              <a:solidFill>
                <a:srgbClr val="FFFF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6019800"/>
          </a:xfrm>
        </p:spPr>
        <p:txBody>
          <a:bodyPr>
            <a:noAutofit/>
          </a:bodyPr>
          <a:lstStyle/>
          <a:p>
            <a:pPr algn="l"/>
            <a:r>
              <a:rPr lang="en-US" sz="2200" b="1" dirty="0" smtClean="0">
                <a:solidFill>
                  <a:schemeClr val="bg1"/>
                </a:solidFill>
              </a:rPr>
              <a:t/>
            </a:r>
            <a:br>
              <a:rPr lang="en-US" sz="2200" b="1" dirty="0" smtClean="0">
                <a:solidFill>
                  <a:schemeClr val="bg1"/>
                </a:solidFill>
              </a:rPr>
            </a:br>
            <a:r>
              <a:rPr lang="en-US" sz="2600" b="1" dirty="0" smtClean="0">
                <a:solidFill>
                  <a:schemeClr val="bg1"/>
                </a:solidFill>
              </a:rPr>
              <a:t>“</a:t>
            </a:r>
            <a:r>
              <a:rPr lang="en-US" sz="2600" i="1" dirty="0" smtClean="0">
                <a:solidFill>
                  <a:schemeClr val="bg1"/>
                </a:solidFill>
              </a:rPr>
              <a:t>Automatic drawing . . .</a:t>
            </a:r>
            <a:r>
              <a:rPr lang="en-US" sz="2600" dirty="0" smtClean="0">
                <a:solidFill>
                  <a:schemeClr val="bg1"/>
                </a:solidFill>
              </a:rPr>
              <a:t> was developed by the surrealists [circa 1920s], as a means of expressing the </a:t>
            </a:r>
            <a:r>
              <a:rPr lang="en-US" sz="2600" cap="small" dirty="0" smtClean="0">
                <a:solidFill>
                  <a:srgbClr val="FF6600"/>
                </a:solidFill>
              </a:rPr>
              <a:t>subconscious.  </a:t>
            </a:r>
            <a:r>
              <a:rPr lang="en-US" sz="2600" dirty="0" smtClean="0">
                <a:solidFill>
                  <a:schemeClr val="bg1"/>
                </a:solidFill>
              </a:rPr>
              <a:t>In automatic drawing, the hand is allowed to move </a:t>
            </a:r>
            <a:r>
              <a:rPr lang="en-US" sz="2600" cap="small" dirty="0" smtClean="0">
                <a:solidFill>
                  <a:srgbClr val="FF6600"/>
                </a:solidFill>
              </a:rPr>
              <a:t>‘randomly’ </a:t>
            </a:r>
            <a:r>
              <a:rPr lang="en-US" sz="2600" dirty="0" smtClean="0">
                <a:solidFill>
                  <a:schemeClr val="bg1"/>
                </a:solidFill>
              </a:rPr>
              <a:t>across the paper.  In applying </a:t>
            </a:r>
            <a:r>
              <a:rPr lang="en-US" sz="2600" cap="small" dirty="0" smtClean="0">
                <a:solidFill>
                  <a:srgbClr val="FF6600"/>
                </a:solidFill>
              </a:rPr>
              <a:t>chance and accident </a:t>
            </a:r>
            <a:r>
              <a:rPr lang="en-US" sz="2600" dirty="0" smtClean="0">
                <a:solidFill>
                  <a:schemeClr val="bg1"/>
                </a:solidFill>
              </a:rPr>
              <a:t>to mark-making, drawing is to a large extent </a:t>
            </a:r>
            <a:r>
              <a:rPr lang="en-US" sz="2600" cap="small" dirty="0" smtClean="0">
                <a:solidFill>
                  <a:srgbClr val="FF6600"/>
                </a:solidFill>
              </a:rPr>
              <a:t>freed of rational control.  </a:t>
            </a:r>
            <a:r>
              <a:rPr lang="en-US" sz="2600" dirty="0" smtClean="0">
                <a:solidFill>
                  <a:schemeClr val="bg1"/>
                </a:solidFill>
              </a:rPr>
              <a:t>Hence the drawing produced may be attributed in part to the subconscious and may reveal something of the psyche, which would otherwise be repressed.”  </a:t>
            </a:r>
            <a:r>
              <a:rPr lang="en-US" sz="2600" b="1" dirty="0" smtClean="0">
                <a:solidFill>
                  <a:schemeClr val="bg1"/>
                </a:solidFill>
              </a:rPr>
              <a:t/>
            </a:r>
            <a:br>
              <a:rPr lang="en-US" sz="2600" b="1" dirty="0" smtClean="0">
                <a:solidFill>
                  <a:schemeClr val="bg1"/>
                </a:solidFill>
              </a:rPr>
            </a:br>
            <a:r>
              <a:rPr lang="en-US" sz="2600" b="1" dirty="0" smtClean="0">
                <a:solidFill>
                  <a:schemeClr val="bg1"/>
                </a:solidFill>
              </a:rPr>
              <a:t/>
            </a:r>
            <a:br>
              <a:rPr lang="en-US" sz="2600" b="1" dirty="0" smtClean="0">
                <a:solidFill>
                  <a:schemeClr val="bg1"/>
                </a:solidFill>
              </a:rPr>
            </a:br>
            <a:r>
              <a:rPr lang="en-US" sz="2600" dirty="0" smtClean="0">
                <a:solidFill>
                  <a:schemeClr val="bg1"/>
                </a:solidFill>
              </a:rPr>
              <a:t>“Automatic drawing was pioneered by Andre´ Masson.  Artists who practiced automatic drawing include Joan Mir</a:t>
            </a:r>
            <a:r>
              <a:rPr lang="en-US" sz="2600" dirty="0">
                <a:solidFill>
                  <a:schemeClr val="bg1"/>
                </a:solidFill>
              </a:rPr>
              <a:t>o</a:t>
            </a:r>
            <a:r>
              <a:rPr lang="en-US" sz="2600" dirty="0" smtClean="0">
                <a:solidFill>
                  <a:schemeClr val="bg1"/>
                </a:solidFill>
              </a:rPr>
              <a:t>´ , Salvador Dali, Jean Arp, and Andre´ Breton.”</a:t>
            </a:r>
            <a:r>
              <a:rPr lang="en-US" sz="2200" dirty="0" smtClean="0">
                <a:solidFill>
                  <a:schemeClr val="bg1"/>
                </a:solidFill>
                <a:hlinkClick r:id="rId2"/>
              </a:rPr>
              <a:t/>
            </a:r>
            <a:br>
              <a:rPr lang="en-US" sz="2200" dirty="0" smtClean="0">
                <a:solidFill>
                  <a:schemeClr val="bg1"/>
                </a:solidFill>
                <a:hlinkClick r:id="rId2"/>
              </a:rPr>
            </a:br>
            <a:r>
              <a:rPr lang="en-US" sz="2200" dirty="0" smtClean="0">
                <a:solidFill>
                  <a:schemeClr val="bg1"/>
                </a:solidFill>
                <a:hlinkClick r:id="rId2"/>
              </a:rPr>
              <a:t/>
            </a:r>
            <a:br>
              <a:rPr lang="en-US" sz="2200" dirty="0" smtClean="0">
                <a:solidFill>
                  <a:schemeClr val="bg1"/>
                </a:solidFill>
                <a:hlinkClick r:id="rId2"/>
              </a:rPr>
            </a:br>
            <a:r>
              <a:rPr lang="en-US" sz="2200" smtClean="0">
                <a:solidFill>
                  <a:schemeClr val="bg1"/>
                </a:solidFill>
              </a:rPr>
              <a:t>Source: </a:t>
            </a:r>
            <a:r>
              <a:rPr lang="en-US" sz="2000" smtClean="0">
                <a:solidFill>
                  <a:schemeClr val="bg1"/>
                </a:solidFill>
              </a:rPr>
              <a:t>http</a:t>
            </a:r>
            <a:r>
              <a:rPr lang="en-US" sz="2000" dirty="0" smtClean="0">
                <a:solidFill>
                  <a:schemeClr val="bg1"/>
                </a:solidFill>
              </a:rPr>
              <a:t>://</a:t>
            </a:r>
            <a:r>
              <a:rPr lang="en-US" sz="2000" dirty="0" err="1" smtClean="0">
                <a:solidFill>
                  <a:schemeClr val="bg1"/>
                </a:solidFill>
              </a:rPr>
              <a:t>en.wikipedia.org/wiki/Surrealist_automatism</a:t>
            </a:r>
            <a:r>
              <a:rPr lang="en-US" sz="2200" dirty="0" smtClean="0">
                <a:solidFill>
                  <a:schemeClr val="bg1"/>
                </a:solidFill>
                <a:hlinkClick r:id="rId2"/>
              </a:rPr>
              <a:t/>
            </a:r>
            <a:br>
              <a:rPr lang="en-US" sz="2200" dirty="0" smtClean="0">
                <a:solidFill>
                  <a:schemeClr val="bg1"/>
                </a:solidFill>
                <a:hlinkClick r:id="rId2"/>
              </a:rPr>
            </a:br>
            <a:r>
              <a:rPr lang="en-US" sz="1400" dirty="0" smtClean="0">
                <a:solidFill>
                  <a:schemeClr val="bg1"/>
                </a:solidFill>
                <a:hlinkClick r:id="rId2"/>
              </a:rPr>
              <a:t/>
            </a:r>
            <a:br>
              <a:rPr lang="en-US" sz="1400" dirty="0" smtClean="0">
                <a:solidFill>
                  <a:schemeClr val="bg1"/>
                </a:solidFill>
                <a:hlinkClick r:id="rId2"/>
              </a:rPr>
            </a:br>
            <a:r>
              <a:rPr lang="en-US" sz="1400" dirty="0" smtClean="0">
                <a:solidFill>
                  <a:schemeClr val="bg1"/>
                </a:solidFill>
              </a:rPr>
              <a:t/>
            </a:r>
            <a:br>
              <a:rPr lang="en-US" sz="1400" dirty="0" smtClean="0">
                <a:solidFill>
                  <a:schemeClr val="bg1"/>
                </a:solidFill>
              </a:rPr>
            </a:br>
            <a:endParaRPr lang="en-US" sz="1400" dirty="0">
              <a:solidFill>
                <a:schemeClr val="bg1"/>
              </a:solidFill>
            </a:endParaRPr>
          </a:p>
        </p:txBody>
      </p:sp>
      <p:sp>
        <p:nvSpPr>
          <p:cNvPr id="6" name="Slide Number Placeholder 5"/>
          <p:cNvSpPr>
            <a:spLocks noGrp="1"/>
          </p:cNvSpPr>
          <p:nvPr>
            <p:ph type="sldNum" sz="quarter" idx="12"/>
          </p:nvPr>
        </p:nvSpPr>
        <p:spPr/>
        <p:txBody>
          <a:bodyPr/>
          <a:lstStyle/>
          <a:p>
            <a:fld id="{547A8718-0BCD-4D17-B9C7-5F8DABE9BA12}"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surrealists.co.uk/artistsimages/AndreMasson-Theseededearth1942.jpg">
            <a:hlinkClick r:id="rId2"/>
          </p:cNvPr>
          <p:cNvPicPr>
            <a:picLocks noChangeAspect="1" noChangeArrowheads="1"/>
          </p:cNvPicPr>
          <p:nvPr/>
        </p:nvPicPr>
        <p:blipFill>
          <a:blip r:embed="rId3" cstate="print"/>
          <a:srcRect/>
          <a:stretch>
            <a:fillRect/>
          </a:stretch>
        </p:blipFill>
        <p:spPr bwMode="auto">
          <a:xfrm>
            <a:off x="457200" y="329335"/>
            <a:ext cx="3657600" cy="2543175"/>
          </a:xfrm>
          <a:prstGeom prst="rect">
            <a:avLst/>
          </a:prstGeom>
          <a:ln>
            <a:noFill/>
          </a:ln>
          <a:effectLst>
            <a:outerShdw blurRad="292100" dist="139700" dir="2700000" algn="tl" rotWithShape="0">
              <a:srgbClr val="333333">
                <a:alpha val="65000"/>
              </a:srgbClr>
            </a:outerShdw>
          </a:effectLst>
        </p:spPr>
      </p:pic>
      <p:sp>
        <p:nvSpPr>
          <p:cNvPr id="3" name="Rectangle 2"/>
          <p:cNvSpPr/>
          <p:nvPr/>
        </p:nvSpPr>
        <p:spPr>
          <a:xfrm>
            <a:off x="2590800" y="2849420"/>
            <a:ext cx="1605119" cy="369332"/>
          </a:xfrm>
          <a:prstGeom prst="rect">
            <a:avLst/>
          </a:prstGeom>
        </p:spPr>
        <p:txBody>
          <a:bodyPr wrap="none">
            <a:spAutoFit/>
          </a:bodyPr>
          <a:lstStyle/>
          <a:p>
            <a:r>
              <a:rPr lang="en-US" dirty="0" smtClean="0">
                <a:solidFill>
                  <a:schemeClr val="bg1"/>
                </a:solidFill>
              </a:rPr>
              <a:t>Andre´ Masson</a:t>
            </a:r>
            <a:endParaRPr lang="en-US" dirty="0"/>
          </a:p>
        </p:txBody>
      </p:sp>
      <p:pic>
        <p:nvPicPr>
          <p:cNvPr id="1028" name="Picture 4" descr="http://www.artonot.com/wp-content/uploads/2009/05/gay-chicken1.jpg">
            <a:hlinkClick r:id="rId4"/>
          </p:cNvPr>
          <p:cNvPicPr>
            <a:picLocks noChangeAspect="1" noChangeArrowheads="1"/>
          </p:cNvPicPr>
          <p:nvPr/>
        </p:nvPicPr>
        <p:blipFill>
          <a:blip r:embed="rId5" cstate="print"/>
          <a:srcRect/>
          <a:stretch>
            <a:fillRect/>
          </a:stretch>
        </p:blipFill>
        <p:spPr bwMode="auto">
          <a:xfrm>
            <a:off x="4495800" y="381000"/>
            <a:ext cx="3505200" cy="4724400"/>
          </a:xfrm>
          <a:prstGeom prst="rect">
            <a:avLst/>
          </a:prstGeom>
          <a:ln>
            <a:noFill/>
          </a:ln>
          <a:effectLst>
            <a:outerShdw blurRad="292100" dist="139700" dir="2700000" algn="tl" rotWithShape="0">
              <a:srgbClr val="333333">
                <a:alpha val="65000"/>
              </a:srgbClr>
            </a:outerShdw>
          </a:effectLst>
        </p:spPr>
      </p:pic>
      <p:sp>
        <p:nvSpPr>
          <p:cNvPr id="6" name="Rectangle 5"/>
          <p:cNvSpPr/>
          <p:nvPr/>
        </p:nvSpPr>
        <p:spPr>
          <a:xfrm>
            <a:off x="6934200" y="5040868"/>
            <a:ext cx="1234120" cy="369332"/>
          </a:xfrm>
          <a:prstGeom prst="rect">
            <a:avLst/>
          </a:prstGeom>
        </p:spPr>
        <p:txBody>
          <a:bodyPr wrap="none">
            <a:spAutoFit/>
          </a:bodyPr>
          <a:lstStyle/>
          <a:p>
            <a:r>
              <a:rPr lang="en-US" dirty="0" smtClean="0">
                <a:solidFill>
                  <a:schemeClr val="bg1"/>
                </a:solidFill>
              </a:rPr>
              <a:t>Joan </a:t>
            </a:r>
            <a:r>
              <a:rPr lang="en-US" dirty="0" err="1" smtClean="0">
                <a:solidFill>
                  <a:schemeClr val="bg1"/>
                </a:solidFill>
              </a:rPr>
              <a:t>Miro</a:t>
            </a:r>
            <a:r>
              <a:rPr lang="en-US" dirty="0" smtClean="0">
                <a:solidFill>
                  <a:schemeClr val="bg1"/>
                </a:solidFill>
              </a:rPr>
              <a:t>´ </a:t>
            </a:r>
            <a:endParaRPr lang="en-US" dirty="0"/>
          </a:p>
        </p:txBody>
      </p:sp>
      <p:pic>
        <p:nvPicPr>
          <p:cNvPr id="1032" name="Picture 8" descr="http://www.classicalvalues.com/daliMinotauress.jpg">
            <a:hlinkClick r:id="rId6"/>
          </p:cNvPr>
          <p:cNvPicPr>
            <a:picLocks noChangeAspect="1" noChangeArrowheads="1"/>
          </p:cNvPicPr>
          <p:nvPr/>
        </p:nvPicPr>
        <p:blipFill>
          <a:blip r:embed="rId7" cstate="print"/>
          <a:srcRect/>
          <a:stretch>
            <a:fillRect/>
          </a:stretch>
        </p:blipFill>
        <p:spPr bwMode="auto">
          <a:xfrm>
            <a:off x="1524000" y="3429000"/>
            <a:ext cx="2590800" cy="2914650"/>
          </a:xfrm>
          <a:prstGeom prst="rect">
            <a:avLst/>
          </a:prstGeom>
          <a:ln>
            <a:noFill/>
          </a:ln>
          <a:effectLst>
            <a:outerShdw blurRad="292100" dist="139700" dir="2700000" algn="tl" rotWithShape="0">
              <a:srgbClr val="333333">
                <a:alpha val="65000"/>
              </a:srgbClr>
            </a:outerShdw>
          </a:effectLst>
        </p:spPr>
      </p:pic>
      <p:sp>
        <p:nvSpPr>
          <p:cNvPr id="8" name="Rectangle 7"/>
          <p:cNvSpPr/>
          <p:nvPr/>
        </p:nvSpPr>
        <p:spPr>
          <a:xfrm>
            <a:off x="4115267" y="6059424"/>
            <a:ext cx="1401153" cy="369332"/>
          </a:xfrm>
          <a:prstGeom prst="rect">
            <a:avLst/>
          </a:prstGeom>
        </p:spPr>
        <p:txBody>
          <a:bodyPr wrap="none">
            <a:spAutoFit/>
          </a:bodyPr>
          <a:lstStyle/>
          <a:p>
            <a:r>
              <a:rPr lang="en-US" dirty="0" smtClean="0">
                <a:solidFill>
                  <a:schemeClr val="bg1"/>
                </a:solidFill>
              </a:rPr>
              <a:t>Salvador Dali</a:t>
            </a:r>
            <a:endParaRPr lang="en-US" dirty="0"/>
          </a:p>
        </p:txBody>
      </p:sp>
      <p:sp>
        <p:nvSpPr>
          <p:cNvPr id="9" name="Slide Number Placeholder 8"/>
          <p:cNvSpPr>
            <a:spLocks noGrp="1"/>
          </p:cNvSpPr>
          <p:nvPr>
            <p:ph type="sldNum" sz="quarter" idx="12"/>
          </p:nvPr>
        </p:nvSpPr>
        <p:spPr/>
        <p:txBody>
          <a:bodyPr/>
          <a:lstStyle/>
          <a:p>
            <a:fld id="{547A8718-0BCD-4D17-B9C7-5F8DABE9BA12}"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www.treadwaygallery.com/ONLINECATALOGS/March2004/paintWEB/0733.jpg">
            <a:hlinkClick r:id="rId2"/>
          </p:cNvPr>
          <p:cNvPicPr>
            <a:picLocks noChangeAspect="1" noChangeArrowheads="1"/>
          </p:cNvPicPr>
          <p:nvPr/>
        </p:nvPicPr>
        <p:blipFill>
          <a:blip r:embed="rId3" cstate="print"/>
          <a:srcRect/>
          <a:stretch>
            <a:fillRect/>
          </a:stretch>
        </p:blipFill>
        <p:spPr bwMode="auto">
          <a:xfrm>
            <a:off x="1219200" y="914400"/>
            <a:ext cx="3543300" cy="4762500"/>
          </a:xfrm>
          <a:prstGeom prst="rect">
            <a:avLst/>
          </a:prstGeom>
          <a:ln>
            <a:noFill/>
          </a:ln>
          <a:effectLst>
            <a:outerShdw blurRad="292100" dist="139700" dir="2700000" algn="tl" rotWithShape="0">
              <a:srgbClr val="333333">
                <a:alpha val="65000"/>
              </a:srgbClr>
            </a:outerShdw>
          </a:effectLst>
        </p:spPr>
      </p:pic>
      <p:sp>
        <p:nvSpPr>
          <p:cNvPr id="3" name="Rectangle 2"/>
          <p:cNvSpPr/>
          <p:nvPr/>
        </p:nvSpPr>
        <p:spPr>
          <a:xfrm>
            <a:off x="3886200" y="5638800"/>
            <a:ext cx="994183" cy="369332"/>
          </a:xfrm>
          <a:prstGeom prst="rect">
            <a:avLst/>
          </a:prstGeom>
        </p:spPr>
        <p:txBody>
          <a:bodyPr wrap="none">
            <a:spAutoFit/>
          </a:bodyPr>
          <a:lstStyle/>
          <a:p>
            <a:r>
              <a:rPr lang="en-US" dirty="0" smtClean="0">
                <a:solidFill>
                  <a:schemeClr val="bg1"/>
                </a:solidFill>
              </a:rPr>
              <a:t>Jean Arp</a:t>
            </a:r>
            <a:endParaRPr lang="en-US" dirty="0"/>
          </a:p>
        </p:txBody>
      </p:sp>
      <p:pic>
        <p:nvPicPr>
          <p:cNvPr id="17412" name="Picture 4" descr="http://1.bp.blogspot.com/__6db0wLu-YE/SEFiyjLXgpI/AAAAAAAAAeM/d7lB0Ej75BA/s320/ANDRE_BRETON.jpg">
            <a:hlinkClick r:id="rId4"/>
          </p:cNvPr>
          <p:cNvPicPr>
            <a:picLocks noChangeAspect="1" noChangeArrowheads="1"/>
          </p:cNvPicPr>
          <p:nvPr/>
        </p:nvPicPr>
        <p:blipFill>
          <a:blip r:embed="rId5" cstate="print"/>
          <a:srcRect l="5000" t="5614" r="5000" b="4561"/>
          <a:stretch>
            <a:fillRect/>
          </a:stretch>
        </p:blipFill>
        <p:spPr bwMode="auto">
          <a:xfrm>
            <a:off x="5029200" y="914400"/>
            <a:ext cx="2743200" cy="2438400"/>
          </a:xfrm>
          <a:prstGeom prst="rect">
            <a:avLst/>
          </a:prstGeom>
          <a:noFill/>
        </p:spPr>
      </p:pic>
      <p:sp>
        <p:nvSpPr>
          <p:cNvPr id="5" name="Rectangle 4"/>
          <p:cNvSpPr/>
          <p:nvPr/>
        </p:nvSpPr>
        <p:spPr>
          <a:xfrm>
            <a:off x="6400800" y="3352800"/>
            <a:ext cx="1508875" cy="369332"/>
          </a:xfrm>
          <a:prstGeom prst="rect">
            <a:avLst/>
          </a:prstGeom>
        </p:spPr>
        <p:txBody>
          <a:bodyPr wrap="none">
            <a:spAutoFit/>
          </a:bodyPr>
          <a:lstStyle/>
          <a:p>
            <a:r>
              <a:rPr lang="en-US" dirty="0" smtClean="0">
                <a:solidFill>
                  <a:schemeClr val="bg1"/>
                </a:solidFill>
              </a:rPr>
              <a:t>Andre´ Breton</a:t>
            </a:r>
            <a:endParaRPr lang="en-US" dirty="0"/>
          </a:p>
        </p:txBody>
      </p:sp>
      <p:sp>
        <p:nvSpPr>
          <p:cNvPr id="6" name="Slide Number Placeholder 5"/>
          <p:cNvSpPr>
            <a:spLocks noGrp="1"/>
          </p:cNvSpPr>
          <p:nvPr>
            <p:ph type="sldNum" sz="quarter" idx="12"/>
          </p:nvPr>
        </p:nvSpPr>
        <p:spPr/>
        <p:txBody>
          <a:bodyPr/>
          <a:lstStyle/>
          <a:p>
            <a:fld id="{547A8718-0BCD-4D17-B9C7-5F8DABE9BA12}"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47A8718-0BCD-4D17-B9C7-5F8DABE9BA12}" type="slidenum">
              <a:rPr lang="en-US" smtClean="0"/>
              <a:pPr/>
              <a:t>5</a:t>
            </a:fld>
            <a:endParaRPr lang="en-US"/>
          </a:p>
        </p:txBody>
      </p:sp>
      <p:sp>
        <p:nvSpPr>
          <p:cNvPr id="3" name="Freeform 2"/>
          <p:cNvSpPr/>
          <p:nvPr/>
        </p:nvSpPr>
        <p:spPr>
          <a:xfrm>
            <a:off x="852288" y="893049"/>
            <a:ext cx="7221245" cy="5250605"/>
          </a:xfrm>
          <a:custGeom>
            <a:avLst/>
            <a:gdLst>
              <a:gd name="connsiteX0" fmla="*/ 1063969 w 7221245"/>
              <a:gd name="connsiteY0" fmla="*/ 209801 h 5250605"/>
              <a:gd name="connsiteX1" fmla="*/ 1409341 w 7221245"/>
              <a:gd name="connsiteY1" fmla="*/ 2448921 h 5250605"/>
              <a:gd name="connsiteX2" fmla="*/ 61276 w 7221245"/>
              <a:gd name="connsiteY2" fmla="*/ 354620 h 5250605"/>
              <a:gd name="connsiteX3" fmla="*/ 1776995 w 7221245"/>
              <a:gd name="connsiteY3" fmla="*/ 321200 h 5250605"/>
              <a:gd name="connsiteX4" fmla="*/ 1654444 w 7221245"/>
              <a:gd name="connsiteY4" fmla="*/ 911615 h 5250605"/>
              <a:gd name="connsiteX5" fmla="*/ 1320213 w 7221245"/>
              <a:gd name="connsiteY5" fmla="*/ 1368350 h 5250605"/>
              <a:gd name="connsiteX6" fmla="*/ 818866 w 7221245"/>
              <a:gd name="connsiteY6" fmla="*/ 2727418 h 5250605"/>
              <a:gd name="connsiteX7" fmla="*/ 1063969 w 7221245"/>
              <a:gd name="connsiteY7" fmla="*/ 3952807 h 5250605"/>
              <a:gd name="connsiteX8" fmla="*/ 2244918 w 7221245"/>
              <a:gd name="connsiteY8" fmla="*/ 4710320 h 5250605"/>
              <a:gd name="connsiteX9" fmla="*/ 3392444 w 7221245"/>
              <a:gd name="connsiteY9" fmla="*/ 4654620 h 5250605"/>
              <a:gd name="connsiteX10" fmla="*/ 5019035 w 7221245"/>
              <a:gd name="connsiteY10" fmla="*/ 4231304 h 5250605"/>
              <a:gd name="connsiteX11" fmla="*/ 5330983 w 7221245"/>
              <a:gd name="connsiteY11" fmla="*/ 3952807 h 5250605"/>
              <a:gd name="connsiteX12" fmla="*/ 5186150 w 7221245"/>
              <a:gd name="connsiteY12" fmla="*/ 2950216 h 5250605"/>
              <a:gd name="connsiteX13" fmla="*/ 4038624 w 7221245"/>
              <a:gd name="connsiteY13" fmla="*/ 2337522 h 5250605"/>
              <a:gd name="connsiteX14" fmla="*/ 4239163 w 7221245"/>
              <a:gd name="connsiteY14" fmla="*/ 911615 h 5250605"/>
              <a:gd name="connsiteX15" fmla="*/ 5342124 w 7221245"/>
              <a:gd name="connsiteY15" fmla="*/ 488298 h 5250605"/>
              <a:gd name="connsiteX16" fmla="*/ 6155420 w 7221245"/>
              <a:gd name="connsiteY16" fmla="*/ 822495 h 5250605"/>
              <a:gd name="connsiteX17" fmla="*/ 7068984 w 7221245"/>
              <a:gd name="connsiteY17" fmla="*/ 1334931 h 5250605"/>
              <a:gd name="connsiteX18" fmla="*/ 7068984 w 7221245"/>
              <a:gd name="connsiteY18" fmla="*/ 2337522 h 5250605"/>
              <a:gd name="connsiteX19" fmla="*/ 6723612 w 7221245"/>
              <a:gd name="connsiteY19" fmla="*/ 3184154 h 5250605"/>
              <a:gd name="connsiteX20" fmla="*/ 5175009 w 7221245"/>
              <a:gd name="connsiteY20" fmla="*/ 3640890 h 5250605"/>
              <a:gd name="connsiteX21" fmla="*/ 3971778 w 7221245"/>
              <a:gd name="connsiteY21" fmla="*/ 4209025 h 5250605"/>
              <a:gd name="connsiteX22" fmla="*/ 4328291 w 7221245"/>
              <a:gd name="connsiteY22" fmla="*/ 4487522 h 5250605"/>
              <a:gd name="connsiteX23" fmla="*/ 5030176 w 7221245"/>
              <a:gd name="connsiteY23" fmla="*/ 4754880 h 5250605"/>
              <a:gd name="connsiteX24" fmla="*/ 6244548 w 7221245"/>
              <a:gd name="connsiteY24" fmla="*/ 5022237 h 5250605"/>
              <a:gd name="connsiteX25" fmla="*/ 7068984 w 7221245"/>
              <a:gd name="connsiteY25" fmla="*/ 3384672 h 5250605"/>
              <a:gd name="connsiteX26" fmla="*/ 7024420 w 7221245"/>
              <a:gd name="connsiteY26" fmla="*/ 878195 h 5250605"/>
              <a:gd name="connsiteX27" fmla="*/ 6534215 w 7221245"/>
              <a:gd name="connsiteY27" fmla="*/ 343480 h 5250605"/>
              <a:gd name="connsiteX28" fmla="*/ 4851919 w 7221245"/>
              <a:gd name="connsiteY28" fmla="*/ 332340 h 5250605"/>
              <a:gd name="connsiteX29" fmla="*/ 4361714 w 7221245"/>
              <a:gd name="connsiteY29" fmla="*/ 332340 h 5250605"/>
              <a:gd name="connsiteX30" fmla="*/ 2233777 w 7221245"/>
              <a:gd name="connsiteY30" fmla="*/ 1346071 h 5250605"/>
              <a:gd name="connsiteX31" fmla="*/ 985982 w 7221245"/>
              <a:gd name="connsiteY31" fmla="*/ 2025604 h 5250605"/>
              <a:gd name="connsiteX32" fmla="*/ 183828 w 7221245"/>
              <a:gd name="connsiteY32" fmla="*/ 3685449 h 5250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221245" h="5250605">
                <a:moveTo>
                  <a:pt x="1063969" y="209801"/>
                </a:moveTo>
                <a:cubicBezTo>
                  <a:pt x="1320213" y="1317293"/>
                  <a:pt x="1576457" y="2424785"/>
                  <a:pt x="1409341" y="2448921"/>
                </a:cubicBezTo>
                <a:cubicBezTo>
                  <a:pt x="1242226" y="2473058"/>
                  <a:pt x="0" y="709240"/>
                  <a:pt x="61276" y="354620"/>
                </a:cubicBezTo>
                <a:cubicBezTo>
                  <a:pt x="122552" y="0"/>
                  <a:pt x="1511467" y="228368"/>
                  <a:pt x="1776995" y="321200"/>
                </a:cubicBezTo>
                <a:cubicBezTo>
                  <a:pt x="2042523" y="414032"/>
                  <a:pt x="1730574" y="737090"/>
                  <a:pt x="1654444" y="911615"/>
                </a:cubicBezTo>
                <a:cubicBezTo>
                  <a:pt x="1578314" y="1086140"/>
                  <a:pt x="1459476" y="1065716"/>
                  <a:pt x="1320213" y="1368350"/>
                </a:cubicBezTo>
                <a:cubicBezTo>
                  <a:pt x="1180950" y="1670984"/>
                  <a:pt x="861573" y="2296675"/>
                  <a:pt x="818866" y="2727418"/>
                </a:cubicBezTo>
                <a:cubicBezTo>
                  <a:pt x="776159" y="3158161"/>
                  <a:pt x="826294" y="3622323"/>
                  <a:pt x="1063969" y="3952807"/>
                </a:cubicBezTo>
                <a:cubicBezTo>
                  <a:pt x="1301644" y="4283291"/>
                  <a:pt x="1856839" y="4593351"/>
                  <a:pt x="2244918" y="4710320"/>
                </a:cubicBezTo>
                <a:cubicBezTo>
                  <a:pt x="2632997" y="4827289"/>
                  <a:pt x="2930091" y="4734456"/>
                  <a:pt x="3392444" y="4654620"/>
                </a:cubicBezTo>
                <a:cubicBezTo>
                  <a:pt x="3854797" y="4574784"/>
                  <a:pt x="4695945" y="4348273"/>
                  <a:pt x="5019035" y="4231304"/>
                </a:cubicBezTo>
                <a:cubicBezTo>
                  <a:pt x="5342125" y="4114335"/>
                  <a:pt x="5303131" y="4166322"/>
                  <a:pt x="5330983" y="3952807"/>
                </a:cubicBezTo>
                <a:cubicBezTo>
                  <a:pt x="5358836" y="3739292"/>
                  <a:pt x="5401543" y="3219430"/>
                  <a:pt x="5186150" y="2950216"/>
                </a:cubicBezTo>
                <a:cubicBezTo>
                  <a:pt x="4970757" y="2681002"/>
                  <a:pt x="4196455" y="2677289"/>
                  <a:pt x="4038624" y="2337522"/>
                </a:cubicBezTo>
                <a:cubicBezTo>
                  <a:pt x="3880793" y="1997755"/>
                  <a:pt x="4021913" y="1219819"/>
                  <a:pt x="4239163" y="911615"/>
                </a:cubicBezTo>
                <a:cubicBezTo>
                  <a:pt x="4456413" y="603411"/>
                  <a:pt x="5022748" y="503151"/>
                  <a:pt x="5342124" y="488298"/>
                </a:cubicBezTo>
                <a:cubicBezTo>
                  <a:pt x="5661500" y="473445"/>
                  <a:pt x="5867610" y="681389"/>
                  <a:pt x="6155420" y="822495"/>
                </a:cubicBezTo>
                <a:cubicBezTo>
                  <a:pt x="6443230" y="963601"/>
                  <a:pt x="6916723" y="1082427"/>
                  <a:pt x="7068984" y="1334931"/>
                </a:cubicBezTo>
                <a:cubicBezTo>
                  <a:pt x="7221245" y="1587435"/>
                  <a:pt x="7126546" y="2029318"/>
                  <a:pt x="7068984" y="2337522"/>
                </a:cubicBezTo>
                <a:cubicBezTo>
                  <a:pt x="7011422" y="2645726"/>
                  <a:pt x="7039274" y="2966926"/>
                  <a:pt x="6723612" y="3184154"/>
                </a:cubicBezTo>
                <a:cubicBezTo>
                  <a:pt x="6407950" y="3401382"/>
                  <a:pt x="5633648" y="3470078"/>
                  <a:pt x="5175009" y="3640890"/>
                </a:cubicBezTo>
                <a:cubicBezTo>
                  <a:pt x="4716370" y="3811702"/>
                  <a:pt x="4112898" y="4067920"/>
                  <a:pt x="3971778" y="4209025"/>
                </a:cubicBezTo>
                <a:cubicBezTo>
                  <a:pt x="3830658" y="4350130"/>
                  <a:pt x="4151891" y="4396546"/>
                  <a:pt x="4328291" y="4487522"/>
                </a:cubicBezTo>
                <a:cubicBezTo>
                  <a:pt x="4504691" y="4578498"/>
                  <a:pt x="4710800" y="4665761"/>
                  <a:pt x="5030176" y="4754880"/>
                </a:cubicBezTo>
                <a:cubicBezTo>
                  <a:pt x="5349552" y="4843999"/>
                  <a:pt x="5904747" y="5250605"/>
                  <a:pt x="6244548" y="5022237"/>
                </a:cubicBezTo>
                <a:cubicBezTo>
                  <a:pt x="6584349" y="4793869"/>
                  <a:pt x="6939005" y="4075346"/>
                  <a:pt x="7068984" y="3384672"/>
                </a:cubicBezTo>
                <a:cubicBezTo>
                  <a:pt x="7198963" y="2693998"/>
                  <a:pt x="7113548" y="1385060"/>
                  <a:pt x="7024420" y="878195"/>
                </a:cubicBezTo>
                <a:cubicBezTo>
                  <a:pt x="6935292" y="371330"/>
                  <a:pt x="6896298" y="434456"/>
                  <a:pt x="6534215" y="343480"/>
                </a:cubicBezTo>
                <a:cubicBezTo>
                  <a:pt x="6172132" y="252504"/>
                  <a:pt x="4851919" y="332340"/>
                  <a:pt x="4851919" y="332340"/>
                </a:cubicBezTo>
                <a:cubicBezTo>
                  <a:pt x="4489836" y="330483"/>
                  <a:pt x="4798071" y="163385"/>
                  <a:pt x="4361714" y="332340"/>
                </a:cubicBezTo>
                <a:cubicBezTo>
                  <a:pt x="3925357" y="501295"/>
                  <a:pt x="2796399" y="1063860"/>
                  <a:pt x="2233777" y="1346071"/>
                </a:cubicBezTo>
                <a:cubicBezTo>
                  <a:pt x="1671155" y="1628282"/>
                  <a:pt x="1327640" y="1635708"/>
                  <a:pt x="985982" y="2025604"/>
                </a:cubicBezTo>
                <a:cubicBezTo>
                  <a:pt x="644324" y="2415500"/>
                  <a:pt x="241390" y="3512781"/>
                  <a:pt x="183828" y="3685449"/>
                </a:cubicBezTo>
              </a:path>
            </a:pathLst>
          </a:custGeom>
          <a:ln>
            <a:solidFill>
              <a:schemeClr val="bg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47A8718-0BCD-4D17-B9C7-5F8DABE9BA12}" type="slidenum">
              <a:rPr lang="en-US" smtClean="0"/>
              <a:pPr/>
              <a:t>6</a:t>
            </a:fld>
            <a:endParaRPr lang="en-US"/>
          </a:p>
        </p:txBody>
      </p:sp>
      <p:sp>
        <p:nvSpPr>
          <p:cNvPr id="3" name="TextBox 2"/>
          <p:cNvSpPr txBox="1"/>
          <p:nvPr/>
        </p:nvSpPr>
        <p:spPr>
          <a:xfrm>
            <a:off x="265236" y="367634"/>
            <a:ext cx="8610600" cy="5755423"/>
          </a:xfrm>
          <a:prstGeom prst="rect">
            <a:avLst/>
          </a:prstGeom>
          <a:noFill/>
        </p:spPr>
        <p:txBody>
          <a:bodyPr wrap="square" rtlCol="0">
            <a:spAutoFit/>
          </a:bodyPr>
          <a:lstStyle/>
          <a:p>
            <a:r>
              <a:rPr lang="en-US" sz="2300" cap="small" dirty="0" smtClean="0">
                <a:solidFill>
                  <a:srgbClr val="FF6600"/>
                </a:solidFill>
              </a:rPr>
              <a:t>How</a:t>
            </a:r>
            <a:r>
              <a:rPr lang="en-US" sz="2300" dirty="0" smtClean="0">
                <a:solidFill>
                  <a:srgbClr val="FFFFFF"/>
                </a:solidFill>
              </a:rPr>
              <a:t> do I create an </a:t>
            </a:r>
            <a:r>
              <a:rPr lang="en-US" sz="2300" i="1" dirty="0" smtClean="0">
                <a:solidFill>
                  <a:srgbClr val="FFFFFF"/>
                </a:solidFill>
              </a:rPr>
              <a:t>automatic drawing</a:t>
            </a:r>
            <a:r>
              <a:rPr lang="en-US" sz="2300" dirty="0" smtClean="0">
                <a:solidFill>
                  <a:srgbClr val="FFFFFF"/>
                </a:solidFill>
              </a:rPr>
              <a:t>?</a:t>
            </a:r>
          </a:p>
          <a:p>
            <a:endParaRPr lang="en-US" sz="2300" dirty="0" smtClean="0">
              <a:solidFill>
                <a:srgbClr val="FFFFFF"/>
              </a:solidFill>
            </a:endParaRPr>
          </a:p>
          <a:p>
            <a:pPr marL="457200" indent="-457200">
              <a:buFont typeface="+mj-lt"/>
              <a:buAutoNum type="arabicPeriod"/>
            </a:pPr>
            <a:r>
              <a:rPr lang="en-US" sz="2300" dirty="0" smtClean="0">
                <a:solidFill>
                  <a:srgbClr val="FFFFFF"/>
                </a:solidFill>
              </a:rPr>
              <a:t>Obtain paper and sharp pencil.</a:t>
            </a:r>
          </a:p>
          <a:p>
            <a:pPr marL="457200" indent="-457200">
              <a:buFont typeface="+mj-lt"/>
              <a:buAutoNum type="arabicPeriod"/>
            </a:pPr>
            <a:r>
              <a:rPr lang="en-US" sz="2300" cap="small" dirty="0" smtClean="0">
                <a:solidFill>
                  <a:srgbClr val="FF6600"/>
                </a:solidFill>
              </a:rPr>
              <a:t>Relax!  </a:t>
            </a:r>
            <a:r>
              <a:rPr lang="en-US" sz="2300" dirty="0" smtClean="0">
                <a:solidFill>
                  <a:schemeClr val="bg1"/>
                </a:solidFill>
              </a:rPr>
              <a:t>Let your mind wander or “go blank.”</a:t>
            </a:r>
          </a:p>
          <a:p>
            <a:pPr marL="457200" indent="-457200">
              <a:buFont typeface="+mj-lt"/>
              <a:buAutoNum type="arabicPeriod"/>
            </a:pPr>
            <a:r>
              <a:rPr lang="en-US" sz="2300" dirty="0" smtClean="0">
                <a:solidFill>
                  <a:srgbClr val="FFFFFF"/>
                </a:solidFill>
              </a:rPr>
              <a:t>When ready, begin drawing </a:t>
            </a:r>
            <a:r>
              <a:rPr lang="en-US" sz="2300" cap="small" dirty="0" smtClean="0">
                <a:solidFill>
                  <a:srgbClr val="FF6600"/>
                </a:solidFill>
              </a:rPr>
              <a:t>slowly </a:t>
            </a:r>
            <a:r>
              <a:rPr lang="en-US" sz="2300" dirty="0" smtClean="0">
                <a:solidFill>
                  <a:schemeClr val="bg1"/>
                </a:solidFill>
              </a:rPr>
              <a:t>and</a:t>
            </a:r>
            <a:r>
              <a:rPr lang="en-US" sz="2300" cap="small" dirty="0" smtClean="0">
                <a:solidFill>
                  <a:srgbClr val="FF6600"/>
                </a:solidFill>
              </a:rPr>
              <a:t> lightly.  </a:t>
            </a:r>
            <a:r>
              <a:rPr lang="en-US" sz="2300" dirty="0" smtClean="0">
                <a:solidFill>
                  <a:srgbClr val="FFFFFF"/>
                </a:solidFill>
              </a:rPr>
              <a:t>You may choose to (1) close your eyes, (2) look away from, or (3) look at your paper.</a:t>
            </a:r>
          </a:p>
          <a:p>
            <a:pPr marL="457200" indent="-457200">
              <a:buFont typeface="+mj-lt"/>
              <a:buAutoNum type="arabicPeriod"/>
            </a:pPr>
            <a:r>
              <a:rPr lang="en-US" sz="2300" dirty="0" smtClean="0">
                <a:solidFill>
                  <a:srgbClr val="FFFFFF"/>
                </a:solidFill>
              </a:rPr>
              <a:t>When drawing, work very hard at letting your </a:t>
            </a:r>
            <a:r>
              <a:rPr lang="en-US" sz="2300" cap="small" dirty="0" smtClean="0">
                <a:solidFill>
                  <a:srgbClr val="FF6600"/>
                </a:solidFill>
              </a:rPr>
              <a:t>subconscious</a:t>
            </a:r>
            <a:r>
              <a:rPr lang="en-US" sz="2300" dirty="0" smtClean="0">
                <a:solidFill>
                  <a:schemeClr val="bg1"/>
                </a:solidFill>
              </a:rPr>
              <a:t> take over.</a:t>
            </a:r>
          </a:p>
          <a:p>
            <a:pPr marL="457200" indent="-457200">
              <a:buFont typeface="+mj-lt"/>
              <a:buAutoNum type="arabicPeriod"/>
            </a:pPr>
            <a:r>
              <a:rPr lang="en-US" sz="2300" dirty="0" smtClean="0">
                <a:solidFill>
                  <a:schemeClr val="bg1"/>
                </a:solidFill>
              </a:rPr>
              <a:t>Continue drawing until you </a:t>
            </a:r>
            <a:r>
              <a:rPr lang="en-US" sz="2300" cap="small" dirty="0" smtClean="0">
                <a:solidFill>
                  <a:srgbClr val="FF6600"/>
                </a:solidFill>
              </a:rPr>
              <a:t>feel</a:t>
            </a:r>
            <a:r>
              <a:rPr lang="en-US" sz="2300" dirty="0" smtClean="0">
                <a:solidFill>
                  <a:schemeClr val="bg1"/>
                </a:solidFill>
              </a:rPr>
              <a:t> finished, a few minutes perhaps.</a:t>
            </a:r>
          </a:p>
          <a:p>
            <a:pPr marL="457200" indent="-457200">
              <a:buFont typeface="+mj-lt"/>
              <a:buAutoNum type="arabicPeriod"/>
            </a:pPr>
            <a:r>
              <a:rPr lang="en-US" sz="2300" dirty="0" smtClean="0">
                <a:solidFill>
                  <a:srgbClr val="FFFFFF"/>
                </a:solidFill>
              </a:rPr>
              <a:t>Stop and “read” the lines.  </a:t>
            </a:r>
            <a:r>
              <a:rPr lang="en-US" sz="2300" cap="small" dirty="0" smtClean="0">
                <a:solidFill>
                  <a:srgbClr val="FF6600"/>
                </a:solidFill>
              </a:rPr>
              <a:t>What has presented itself to you?  And why?    </a:t>
            </a:r>
          </a:p>
          <a:p>
            <a:pPr marL="457200" indent="-457200">
              <a:buFont typeface="+mj-lt"/>
              <a:buAutoNum type="arabicPeriod"/>
            </a:pPr>
            <a:r>
              <a:rPr lang="en-US" sz="2300" dirty="0" smtClean="0">
                <a:solidFill>
                  <a:schemeClr val="bg1"/>
                </a:solidFill>
              </a:rPr>
              <a:t>Look at your drawing and </a:t>
            </a:r>
            <a:r>
              <a:rPr lang="en-US" sz="2300" cap="small" dirty="0" smtClean="0">
                <a:solidFill>
                  <a:srgbClr val="FF6600"/>
                </a:solidFill>
              </a:rPr>
              <a:t>emphasize</a:t>
            </a:r>
            <a:r>
              <a:rPr lang="en-US" sz="2300" dirty="0" smtClean="0">
                <a:solidFill>
                  <a:schemeClr val="bg1"/>
                </a:solidFill>
              </a:rPr>
              <a:t> objects that seem to </a:t>
            </a:r>
            <a:r>
              <a:rPr lang="en-US" sz="2300" cap="small" dirty="0" smtClean="0">
                <a:solidFill>
                  <a:srgbClr val="FF6600"/>
                </a:solidFill>
              </a:rPr>
              <a:t>advance</a:t>
            </a:r>
            <a:r>
              <a:rPr lang="en-US" sz="2300" dirty="0" smtClean="0">
                <a:solidFill>
                  <a:schemeClr val="bg1"/>
                </a:solidFill>
              </a:rPr>
              <a:t> toward you by</a:t>
            </a:r>
            <a:r>
              <a:rPr lang="en-US" sz="2300" cap="small" dirty="0" smtClean="0">
                <a:solidFill>
                  <a:srgbClr val="FF6600"/>
                </a:solidFill>
              </a:rPr>
              <a:t> darkening</a:t>
            </a:r>
            <a:r>
              <a:rPr lang="en-US" sz="2300" dirty="0" smtClean="0">
                <a:solidFill>
                  <a:schemeClr val="bg1"/>
                </a:solidFill>
              </a:rPr>
              <a:t> those lines with sharpie.</a:t>
            </a:r>
          </a:p>
          <a:p>
            <a:pPr marL="457200" indent="-457200">
              <a:buFont typeface="+mj-lt"/>
              <a:buAutoNum type="arabicPeriod"/>
            </a:pPr>
            <a:r>
              <a:rPr lang="en-US" sz="2300" dirty="0" smtClean="0">
                <a:solidFill>
                  <a:schemeClr val="bg1"/>
                </a:solidFill>
              </a:rPr>
              <a:t>Erase insignificant lines.</a:t>
            </a:r>
          </a:p>
          <a:p>
            <a:pPr marL="457200" indent="-457200">
              <a:buFont typeface="+mj-lt"/>
              <a:buAutoNum type="arabicPeriod"/>
            </a:pPr>
            <a:r>
              <a:rPr lang="en-US" sz="2300" dirty="0" smtClean="0">
                <a:solidFill>
                  <a:schemeClr val="bg1"/>
                </a:solidFill>
              </a:rPr>
              <a:t>Share your work with a peer.  Share thoughts.</a:t>
            </a:r>
          </a:p>
          <a:p>
            <a:pPr marL="457200" indent="-457200">
              <a:buFont typeface="+mj-lt"/>
              <a:buAutoNum type="arabicPeriod"/>
            </a:pPr>
            <a:r>
              <a:rPr lang="en-US" sz="2300" dirty="0" smtClean="0">
                <a:solidFill>
                  <a:schemeClr val="bg1"/>
                </a:solidFill>
              </a:rPr>
              <a:t>Add value using </a:t>
            </a:r>
            <a:r>
              <a:rPr lang="en-US" dirty="0" smtClean="0">
                <a:solidFill>
                  <a:srgbClr val="FF6600"/>
                </a:solidFill>
              </a:rPr>
              <a:t>COLORED PENCIL </a:t>
            </a:r>
            <a:r>
              <a:rPr lang="en-US" sz="2300" dirty="0" smtClean="0">
                <a:solidFill>
                  <a:schemeClr val="bg1"/>
                </a:solidFill>
              </a:rPr>
              <a:t>(mix colors by crosshatching).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TotalTime>
  <Words>187</Words>
  <Application>Microsoft Macintosh PowerPoint</Application>
  <PresentationFormat>On-screen Show (4:3)</PresentationFormat>
  <Paragraphs>31</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Subconscious Exploration </vt:lpstr>
      <vt:lpstr> “Automatic drawing . . . was developed by the surrealists [circa 1920s], as a means of expressing the subconscious.  In automatic drawing, the hand is allowed to move ‘randomly’ across the paper.  In applying chance and accident to mark-making, drawing is to a large extent freed of rational control.  Hence the drawing produced may be attributed in part to the subconscious and may reveal something of the psyche, which would otherwise be repressed.”    “Automatic drawing was pioneered by Andre´ Masson.  Artists who practiced automatic drawing include Joan Miro´ , Salvador Dali, Jean Arp, and Andre´ Breton.”  Source: http://en.wikipedia.org/wiki/Surrealist_automatism   </vt:lpstr>
      <vt:lpstr>PowerPoint Presentation</vt:lpstr>
      <vt:lpstr>PowerPoint Presentation</vt:lpstr>
      <vt:lpstr>PowerPoint Presentation</vt:lpstr>
      <vt:lpstr>PowerPoint Presentation</vt:lpstr>
    </vt:vector>
  </TitlesOfParts>
  <Company>Shawnee Mission Schools</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Automatic drawing…was developed by the surrealists, as a means of expressing the subconscious.  In automatic drawing, the hand is allowed to move ‘randomly’ across the paper.  In applying chance and accident to mark-making, drawing is to a large extent freed of rational control.  Hen  In applying chance and accident to mark-making, drawing is to a large extent freed of rational control. Hence the drawing produced may be attributed in part to the subconscious and may reveal something of the psyche, which would otherwise be repressed. Examples of automatic drawing were produced by mediums and practitioners of the psychic arts. It was thought by some Spiritualists to be a spirit control that was producing the drawing whilst physically taking control of the medium's body. Automatic drawing was pioneered by André Masson. Artists who practised automatic drawing include Joan Miró, Salvador Dalí, Jean Arp and André Breton. The technique was transferred to painting (as seen in Miró's paintings which often started out as automatic drawings), and has been adapted to other media; there have even been automatic "drawings" in computer graphics. Pablo Picasso was also thought to have expressed a type of automatic drawing in his later work, and particularly in his etchings and lithographic suites of the 1960s. Most of the surrealists' automatic drawings were illusionistic, or more precisely, they developed into such drawings when representational forms seemed to suggest themselves. In the 1940s and 1950s the French-Canadian group called Les Automatistes pursued creative work (chiefly painting) based on surrealist principles. They abandoned any trace of representation in their use of automatic drawing. This is perhaps a more pure form of automatic drawing since it can be almost entirely involuntary - to develop a representational form requires the conscious mind to take over the process of drawing, unless it is entirely accidental and thus incidental. These artists, led by Paul-Emile Borduas, sought to proclaim an entity of universal values and ethics proclaimed in their manifesto Refus Global. As alluded to above, surrealist artists often found that their use of 'automatic drawing' was not entirely automatic, rather it involved some form of conscious intervention to make the image or painting visually acceptable or comprehensible, "...Masson admitted that his 'automatic' imagery involved a two-fold process of unconscious and conscious activity...."[2] </dc:title>
  <dc:creator>icallen</dc:creator>
  <cp:lastModifiedBy>Ward, Amber</cp:lastModifiedBy>
  <cp:revision>40</cp:revision>
  <dcterms:created xsi:type="dcterms:W3CDTF">2013-01-15T18:32:31Z</dcterms:created>
  <dcterms:modified xsi:type="dcterms:W3CDTF">2017-08-29T01:10:27Z</dcterms:modified>
</cp:coreProperties>
</file>