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63" r:id="rId3"/>
    <p:sldId id="261" r:id="rId4"/>
    <p:sldId id="262" r:id="rId5"/>
    <p:sldId id="272" r:id="rId6"/>
    <p:sldId id="267" r:id="rId7"/>
    <p:sldId id="264" r:id="rId8"/>
    <p:sldId id="273" r:id="rId9"/>
    <p:sldId id="270" r:id="rId10"/>
    <p:sldId id="269" r:id="rId11"/>
    <p:sldId id="258" r:id="rId12"/>
    <p:sldId id="257" r:id="rId13"/>
    <p:sldId id="274" r:id="rId14"/>
    <p:sldId id="275" r:id="rId15"/>
    <p:sldId id="271" r:id="rId16"/>
    <p:sldId id="276" r:id="rId17"/>
    <p:sldId id="277" r:id="rId18"/>
    <p:sldId id="26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2" autoAdjust="0"/>
    <p:restoredTop sz="94660"/>
  </p:normalViewPr>
  <p:slideViewPr>
    <p:cSldViewPr>
      <p:cViewPr varScale="1">
        <p:scale>
          <a:sx n="90" d="100"/>
          <a:sy n="90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EABBD-28A3-614B-87B9-873F1CE05872}" type="datetimeFigureOut">
              <a:rPr lang="en-US" smtClean="0"/>
              <a:t>10/11/13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66474-AC8D-AD46-AD20-A99F9503E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427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Jessica Johnson</a:t>
            </a:r>
          </a:p>
          <a:p>
            <a:r>
              <a:rPr lang="en-US" dirty="0" smtClean="0"/>
              <a:t>Laura </a:t>
            </a:r>
            <a:r>
              <a:rPr lang="en-US" dirty="0" err="1" smtClean="0"/>
              <a:t>Ristau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66474-AC8D-AD46-AD20-A99F9503E3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8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25B26-E317-4F46-A5BD-AC37AF92D57A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B2FB4-F9E0-4FA4-8EB6-73084CFF2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C134F-57D2-4384-9AAF-59F2787CB061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47078-FA46-409D-9F92-4F53F2020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0156C-89B1-4899-A175-45052539296A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4C48-683F-45B2-AB04-950B4ECEE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C4493-9D74-42C6-BFFF-2F238594B6B1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416FE-A1D6-4C55-8F78-BA6BACEAA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AC91A-18D2-4A05-9D2A-D42EC29E3DAC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4CB10-89FD-499E-ADDA-2C87A7941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929A7-2730-4AD1-8F0F-606BD5922D1B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92CA5-24C9-48C3-B1E8-EE67CA687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D6C80-0D1A-43B0-B921-7E0180B805A8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5D75-0410-40CA-94AF-8C1146475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84568-11DB-47EB-AC8C-9803524D9A53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6658-F8B1-4B70-86AF-A7DDDF7F5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8FF12-D751-449A-8583-A3FF9195D5B2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35A3-1D0E-418A-B414-9829A75E7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BD4-5248-4A98-8633-AAB4BC5EB09E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6DACB-9C4B-4A9C-8C9E-13E7556DC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6BFC0-D1BB-4C1F-A471-994B1BD6C234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B28BF-B47D-4820-AEC5-2E8ECF8A4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2EBBE5-D7C6-4C67-895D-92BFED571027}" type="datetimeFigureOut">
              <a:rPr lang="en-US"/>
              <a:pPr>
                <a:defRPr/>
              </a:pPr>
              <a:t>10/11/13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2517BB-089A-4AD8-8C4B-EFD0E44AA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28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30" r:id="rId10"/>
    <p:sldLayoutId id="214748373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Relationship Id="rId3" Type="http://schemas.openxmlformats.org/officeDocument/2006/relationships/hyperlink" Target="http://www.youtube.com/watch?v=MD3qBXv8SGE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bskids.org/bigapplehistory/parentsteachers/business_lesson4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workshop.on.ca/edu/pdf/Mod36_coop_graffiti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/search?client=safari&amp;rls=en&amp;q=political+cartoon+testing&amp;oe=UTF-8&amp;um=1&amp;ie=UTF-8&amp;hl=en&amp;tbm=isch&amp;source=og&amp;sa=N&amp;tab=wi&amp;ei=WwNHUfP0B-HA4APdl4DIBw&amp;biw=1145&amp;bih=624&amp;sei=XwNHUYjCNLGo4APck4HgCA%23imgrc=Qa2zWbaqNKRx-M:;-zuxKGC83HD33M;htt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nline.wsj.com/article/SB10001424052748704875604575280872067321384.html" TargetMode="External"/><Relationship Id="rId3" Type="http://schemas.openxmlformats.org/officeDocument/2006/relationships/hyperlink" Target="http://en.wikipedia.org/wiki/Thomas_Hart_Benton_(painter)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hyperlink" Target="http://www.youtube.com/watch?v=OIX55IJyd7E" TargetMode="External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phy.com/people/diego-rivera-9459446/videos" TargetMode="External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3: Stories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Hart Benton and Diego Rivera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Art for Children SP 2013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33375" y="5181600"/>
            <a:ext cx="843121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600" dirty="0">
                <a:latin typeface="Franklin Gothic Book" pitchFamily="34" charset="0"/>
              </a:rPr>
              <a:t>One notable exception, however, is his mural, </a:t>
            </a:r>
            <a:endParaRPr lang="en-US" sz="2600" dirty="0" smtClean="0">
              <a:latin typeface="Franklin Gothic Book" pitchFamily="34" charset="0"/>
            </a:endParaRPr>
          </a:p>
          <a:p>
            <a:pPr algn="ctr"/>
            <a:r>
              <a:rPr lang="en-US" sz="2600" b="1" dirty="0" smtClean="0">
                <a:latin typeface="Franklin Gothic Book" pitchFamily="34" charset="0"/>
              </a:rPr>
              <a:t>“Detroit </a:t>
            </a:r>
            <a:r>
              <a:rPr lang="en-US" sz="2600" b="1" dirty="0">
                <a:latin typeface="Franklin Gothic Book" pitchFamily="34" charset="0"/>
              </a:rPr>
              <a:t>Industry</a:t>
            </a:r>
            <a:r>
              <a:rPr lang="en-US" sz="2600" dirty="0" smtClean="0">
                <a:latin typeface="Franklin Gothic Book" pitchFamily="34" charset="0"/>
              </a:rPr>
              <a:t>.” </a:t>
            </a:r>
            <a:endParaRPr lang="en-US" sz="2600" dirty="0">
              <a:latin typeface="Franklin Gothic Book" pitchFamily="34" charset="0"/>
            </a:endParaRPr>
          </a:p>
          <a:p>
            <a:pPr algn="ctr"/>
            <a:r>
              <a:rPr lang="en-US" sz="2600" dirty="0">
                <a:latin typeface="Franklin Gothic Book" pitchFamily="34" charset="0"/>
              </a:rPr>
              <a:t>Its 27 panels grace the walls of the Detroit Institute of Arts.</a:t>
            </a:r>
          </a:p>
        </p:txBody>
      </p:sp>
      <p:pic>
        <p:nvPicPr>
          <p:cNvPr id="17411" name="Picture 2" descr="http://www.andyfarrugia.com/wp-content/uploads/2011/01/Mura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762000"/>
            <a:ext cx="8043863" cy="412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191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“Detroit Industry” visually conveys the story of the worker/laborer with a series of murals, which took Rivera 2 years to complete. </a:t>
            </a:r>
            <a:r>
              <a:rPr lang="en-US" sz="1800" dirty="0" smtClean="0">
                <a:solidFill>
                  <a:schemeClr val="tx1"/>
                </a:solidFill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</a:rPr>
              <a:t>Freudenheim</a:t>
            </a:r>
            <a:r>
              <a:rPr lang="en-US" sz="1800" dirty="0" smtClean="0">
                <a:solidFill>
                  <a:schemeClr val="tx1"/>
                </a:solidFill>
              </a:rPr>
              <a:t>, 2010) </a:t>
            </a:r>
          </a:p>
          <a:p>
            <a:pPr marL="0" indent="0">
              <a:buFont typeface="Wingdings 2" pitchFamily="18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Each mural section communicates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 intriguing tension between the people doing the factory work and the monster-like machines” </a:t>
            </a:r>
            <a:r>
              <a:rPr lang="en-US" sz="1800" dirty="0" smtClean="0">
                <a:solidFill>
                  <a:srgbClr val="000000"/>
                </a:solidFill>
              </a:rPr>
              <a:t>(</a:t>
            </a:r>
            <a:r>
              <a:rPr lang="en-US" sz="1800" dirty="0" err="1" smtClean="0">
                <a:solidFill>
                  <a:srgbClr val="000000"/>
                </a:solidFill>
              </a:rPr>
              <a:t>Freudenheim</a:t>
            </a:r>
            <a:r>
              <a:rPr lang="en-US" sz="1800" dirty="0" smtClean="0">
                <a:solidFill>
                  <a:srgbClr val="000000"/>
                </a:solidFill>
              </a:rPr>
              <a:t>, 2010) </a:t>
            </a:r>
            <a:r>
              <a:rPr lang="en-US" sz="2400" dirty="0" smtClean="0">
                <a:solidFill>
                  <a:srgbClr val="000000"/>
                </a:solidFill>
              </a:rPr>
              <a:t>used to accomplish their tasks. 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Rivera considered </a:t>
            </a:r>
            <a:r>
              <a:rPr lang="en-US" sz="2400" dirty="0" smtClean="0">
                <a:solidFill>
                  <a:srgbClr val="FF0000"/>
                </a:solidFill>
              </a:rPr>
              <a:t>“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Detroit Industry</a:t>
            </a:r>
            <a:r>
              <a:rPr lang="en-US" sz="2400" dirty="0" smtClean="0">
                <a:solidFill>
                  <a:srgbClr val="FF0000"/>
                </a:solidFill>
              </a:rPr>
              <a:t>” </a:t>
            </a:r>
            <a:r>
              <a:rPr lang="en-US" sz="2400" dirty="0" smtClean="0">
                <a:solidFill>
                  <a:srgbClr val="000000"/>
                </a:solidFill>
              </a:rPr>
              <a:t>his masterpiece.</a:t>
            </a:r>
          </a:p>
          <a:p>
            <a:pPr marL="0" indent="0">
              <a:buFont typeface="Wingdings 2" pitchFamily="18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[MPrivera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6212"/>
            <a:ext cx="8072438" cy="53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2028825" y="5651500"/>
            <a:ext cx="5091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itchFamily="34" charset="0"/>
              </a:rPr>
              <a:t>“Detroit Industry, North Wall” Mural by Diego Rivera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1747915" y="6260068"/>
            <a:ext cx="58551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Franklin Gothic Book" pitchFamily="34" charset="0"/>
                <a:hlinkClick r:id="rId3"/>
              </a:rPr>
              <a:t>http://www.youtube.com/watch?v=MD3qBXv8SGE</a:t>
            </a:r>
            <a:r>
              <a:rPr lang="en-US" dirty="0">
                <a:latin typeface="Franklin Gothic Book" pitchFamily="34" charset="0"/>
              </a:rPr>
              <a:t> </a:t>
            </a:r>
            <a:r>
              <a:rPr lang="en-US" dirty="0" smtClean="0">
                <a:latin typeface="Franklin Gothic Book" pitchFamily="34" charset="0"/>
              </a:rPr>
              <a:t> (5</a:t>
            </a:r>
            <a:r>
              <a:rPr lang="en-US" dirty="0">
                <a:latin typeface="Franklin Gothic Book" pitchFamily="34" charset="0"/>
              </a:rPr>
              <a:t>:</a:t>
            </a:r>
            <a:r>
              <a:rPr lang="en-US" dirty="0" smtClean="0">
                <a:latin typeface="Franklin Gothic Book" pitchFamily="34" charset="0"/>
              </a:rPr>
              <a:t>05)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Benton &amp; Rivera: visual Storytellers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86800" cy="3886200"/>
          </a:xfrm>
        </p:spPr>
        <p:txBody>
          <a:bodyPr/>
          <a:lstStyle/>
          <a:p>
            <a:r>
              <a:rPr lang="en-US" dirty="0" smtClean="0"/>
              <a:t>Pink (2005) said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Stories are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we remember</a:t>
            </a:r>
            <a:r>
              <a:rPr lang="en-US" dirty="0" smtClean="0"/>
              <a:t>” </a:t>
            </a:r>
            <a:r>
              <a:rPr lang="en-US" sz="2000" dirty="0" smtClean="0"/>
              <a:t>(p. 101)</a:t>
            </a:r>
          </a:p>
          <a:p>
            <a:pPr lvl="1"/>
            <a:r>
              <a:rPr lang="en-US" dirty="0" smtClean="0"/>
              <a:t>“Stories . . . pack an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emotional punch</a:t>
            </a:r>
            <a:r>
              <a:rPr lang="en-US" dirty="0" smtClean="0"/>
              <a:t>” </a:t>
            </a:r>
            <a:r>
              <a:rPr lang="en-US" sz="2000" dirty="0"/>
              <a:t>(p. 103) </a:t>
            </a:r>
            <a:endParaRPr lang="en-US" dirty="0" smtClean="0"/>
          </a:p>
          <a:p>
            <a:pPr lvl="1"/>
            <a:r>
              <a:rPr lang="en-US" dirty="0" smtClean="0"/>
              <a:t>“Stories . . . encapsulate, into one compact package,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information, knowledge, context, and emotion</a:t>
            </a:r>
            <a:r>
              <a:rPr lang="en-US" dirty="0" smtClean="0"/>
              <a:t>” </a:t>
            </a:r>
            <a:r>
              <a:rPr lang="en-US" sz="2000" dirty="0" smtClean="0"/>
              <a:t>(p. 103) </a:t>
            </a:r>
          </a:p>
          <a:p>
            <a:pPr lvl="1"/>
            <a:r>
              <a:rPr lang="en-US" dirty="0" smtClean="0"/>
              <a:t>“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our stories</a:t>
            </a:r>
            <a:r>
              <a:rPr lang="en-US" dirty="0" smtClean="0"/>
              <a:t>” </a:t>
            </a:r>
            <a:r>
              <a:rPr lang="en-US" sz="2000" dirty="0" smtClean="0"/>
              <a:t>(p. 115)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Stories through cartoons/caricatures: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22837"/>
          </a:xfrm>
        </p:spPr>
        <p:txBody>
          <a:bodyPr/>
          <a:lstStyle/>
          <a:p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DESIGN PROBLEM:</a:t>
            </a:r>
          </a:p>
          <a:p>
            <a:pPr lvl="1"/>
            <a:r>
              <a:rPr lang="en-US" b="1" dirty="0" smtClean="0"/>
              <a:t>Reflecting </a:t>
            </a:r>
            <a:r>
              <a:rPr lang="en-US" b="1" dirty="0"/>
              <a:t>upon the social and political </a:t>
            </a:r>
            <a:r>
              <a:rPr lang="en-US" b="1" dirty="0" smtClean="0"/>
              <a:t>stories of Benton </a:t>
            </a:r>
            <a:r>
              <a:rPr lang="en-US" b="1" dirty="0" smtClean="0"/>
              <a:t>and Rivera’s </a:t>
            </a:r>
            <a:r>
              <a:rPr lang="en-US" b="1" dirty="0" smtClean="0"/>
              <a:t>murals, the </a:t>
            </a:r>
            <a:r>
              <a:rPr lang="en-US" b="1" dirty="0"/>
              <a:t>student will create an </a:t>
            </a:r>
            <a:r>
              <a:rPr lang="en-US" b="1" dirty="0" smtClean="0"/>
              <a:t>editorial cartoon that conveys a message </a:t>
            </a:r>
            <a:r>
              <a:rPr lang="en-US" b="1" dirty="0" smtClean="0"/>
              <a:t>or story about </a:t>
            </a:r>
            <a:r>
              <a:rPr lang="en-US" b="1" dirty="0"/>
              <a:t>a </a:t>
            </a:r>
            <a:r>
              <a:rPr lang="en-US" b="1" dirty="0" smtClean="0"/>
              <a:t>subject </a:t>
            </a:r>
            <a:r>
              <a:rPr lang="en-US" b="1" dirty="0"/>
              <a:t>of social interest. </a:t>
            </a:r>
            <a:endParaRPr lang="en-US" b="1" dirty="0"/>
          </a:p>
          <a:p>
            <a:pPr lvl="1"/>
            <a:r>
              <a:rPr lang="en-US" b="1" dirty="0" smtClean="0"/>
              <a:t>These </a:t>
            </a:r>
            <a:r>
              <a:rPr lang="en-US" b="1" dirty="0" smtClean="0"/>
              <a:t>may be political</a:t>
            </a:r>
            <a:r>
              <a:rPr lang="en-US" b="1" dirty="0"/>
              <a:t>, social, environmental, or </a:t>
            </a:r>
            <a:r>
              <a:rPr lang="en-US" b="1" dirty="0" smtClean="0"/>
              <a:t>school </a:t>
            </a:r>
            <a:r>
              <a:rPr lang="en-US" b="1" dirty="0" smtClean="0"/>
              <a:t>issues of </a:t>
            </a:r>
            <a:r>
              <a:rPr lang="en-US" b="1" dirty="0" smtClean="0"/>
              <a:t>interest to </a:t>
            </a:r>
            <a:r>
              <a:rPr lang="en-US" b="1" dirty="0"/>
              <a:t>the student </a:t>
            </a:r>
            <a:r>
              <a:rPr lang="en-US" b="1" dirty="0" smtClean="0"/>
              <a:t>or of </a:t>
            </a:r>
            <a:r>
              <a:rPr lang="en-US" b="1" dirty="0"/>
              <a:t>potential interest to her/</a:t>
            </a:r>
            <a:r>
              <a:rPr lang="en-US" b="1" dirty="0" smtClean="0"/>
              <a:t>his future students.</a:t>
            </a:r>
          </a:p>
          <a:p>
            <a:pPr lvl="1"/>
            <a:r>
              <a:rPr lang="en-US" b="1" dirty="0" smtClean="0"/>
              <a:t>The </a:t>
            </a:r>
            <a:r>
              <a:rPr lang="en-US" b="1" dirty="0" smtClean="0"/>
              <a:t>cartoon will visually contain the story elements </a:t>
            </a:r>
            <a:r>
              <a:rPr lang="en-US" b="1" dirty="0" smtClean="0"/>
              <a:t>of character</a:t>
            </a:r>
            <a:r>
              <a:rPr lang="en-US" b="1" dirty="0" smtClean="0"/>
              <a:t>(s), setting, problem, and viewpoint.</a:t>
            </a:r>
          </a:p>
          <a:p>
            <a:pPr>
              <a:buFont typeface="Wingdings 2" pitchFamily="18" charset="2"/>
              <a:buNone/>
            </a:pPr>
            <a:endParaRPr lang="en-US" sz="2000" dirty="0" smtClean="0"/>
          </a:p>
          <a:p>
            <a:pPr lvl="4"/>
            <a:endParaRPr lang="en-US" sz="2000" b="1" dirty="0" smtClean="0"/>
          </a:p>
          <a:p>
            <a:pPr lvl="4"/>
            <a:endParaRPr lang="en-US" sz="2000" b="1" dirty="0" smtClean="0"/>
          </a:p>
          <a:p>
            <a:pPr lvl="4"/>
            <a:endParaRPr lang="en-US" sz="2000" b="1" dirty="0" smtClean="0"/>
          </a:p>
          <a:p>
            <a:pPr lvl="4"/>
            <a:endParaRPr lang="en-US" sz="2000" b="1" dirty="0" smtClean="0"/>
          </a:p>
          <a:p>
            <a:pPr lvl="4">
              <a:buFont typeface="Wingdings 2" pitchFamily="18" charset="2"/>
              <a:buNone/>
            </a:pPr>
            <a:endParaRPr lang="en-US" sz="2000" b="1" dirty="0" smtClean="0"/>
          </a:p>
          <a:p>
            <a:endParaRPr lang="en-US" sz="2000" b="1" dirty="0" smtClean="0"/>
          </a:p>
          <a:p>
            <a:pPr lvl="1"/>
            <a:endParaRPr lang="en-US" sz="200" b="1" dirty="0" smtClean="0"/>
          </a:p>
          <a:p>
            <a:pPr lvl="4">
              <a:buFont typeface="Wingdings 2" pitchFamily="18" charset="2"/>
              <a:buNone/>
            </a:pPr>
            <a:endParaRPr lang="en-US" sz="10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Stories through cartoons/caricatures:</a:t>
            </a:r>
            <a:endParaRPr lang="en-US" dirty="0"/>
          </a:p>
        </p:txBody>
      </p:sp>
      <p:sp>
        <p:nvSpPr>
          <p:cNvPr id="21507" name="Content Placeholder 4"/>
          <p:cNvSpPr>
            <a:spLocks noGrp="1"/>
          </p:cNvSpPr>
          <p:nvPr>
            <p:ph idx="1"/>
          </p:nvPr>
        </p:nvSpPr>
        <p:spPr>
          <a:xfrm>
            <a:off x="742950" y="1600200"/>
            <a:ext cx="765810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endParaRPr lang="en-US" sz="2200" dirty="0" smtClean="0"/>
          </a:p>
          <a:p>
            <a:pPr>
              <a:buNone/>
            </a:pPr>
            <a:r>
              <a:rPr lang="en-US" sz="2600" b="1" u="sng" dirty="0" smtClean="0"/>
              <a:t>STUDIO:</a:t>
            </a:r>
            <a:r>
              <a:rPr lang="en-US" sz="2600" dirty="0" smtClean="0"/>
              <a:t>	</a:t>
            </a:r>
          </a:p>
          <a:p>
            <a:r>
              <a:rPr lang="en-US" sz="2600" b="1" dirty="0" smtClean="0"/>
              <a:t>TSW use drawing to create a political/editorial cartoon that may include caricature representation of a cartoon subject</a:t>
            </a:r>
          </a:p>
          <a:p>
            <a:pPr>
              <a:buFont typeface="Wingdings 2" pitchFamily="18" charset="2"/>
              <a:buNone/>
            </a:pPr>
            <a:endParaRPr lang="en-US" sz="2600" b="1" dirty="0" smtClean="0"/>
          </a:p>
          <a:p>
            <a:pPr>
              <a:buNone/>
            </a:pPr>
            <a:r>
              <a:rPr lang="en-US" sz="2600" b="1" u="sng" dirty="0" smtClean="0"/>
              <a:t>ASSESSMENT:</a:t>
            </a:r>
            <a:endParaRPr lang="en-US" sz="2600" b="1" dirty="0" smtClean="0"/>
          </a:p>
          <a:p>
            <a:r>
              <a:rPr lang="en-US" sz="2600" b="1" dirty="0" smtClean="0"/>
              <a:t>With Graffiti Boards (includes lesson plan): </a:t>
            </a:r>
            <a:r>
              <a:rPr lang="en-US" sz="2600" dirty="0" smtClean="0">
                <a:hlinkClick r:id="rId2"/>
              </a:rPr>
              <a:t>http://www.eworkshop.on.ca/edu/pdf/Mod36_coop_graffiti.pdf</a:t>
            </a:r>
            <a:r>
              <a:rPr lang="en-US" sz="2600" dirty="0" smtClean="0"/>
              <a:t> </a:t>
            </a:r>
          </a:p>
          <a:p>
            <a:pPr>
              <a:buFont typeface="Wingdings 2" pitchFamily="18" charset="2"/>
              <a:buNone/>
            </a:pPr>
            <a:endParaRPr lang="en-US" sz="2200" dirty="0" smtClean="0"/>
          </a:p>
          <a:p>
            <a:pPr lvl="4"/>
            <a:endParaRPr lang="en-US" sz="2200" b="1" dirty="0" smtClean="0"/>
          </a:p>
          <a:p>
            <a:pPr lvl="4"/>
            <a:endParaRPr lang="en-US" sz="2200" b="1" dirty="0" smtClean="0"/>
          </a:p>
          <a:p>
            <a:pPr lvl="4"/>
            <a:endParaRPr lang="en-US" sz="2200" b="1" dirty="0" smtClean="0"/>
          </a:p>
          <a:p>
            <a:pPr lvl="4"/>
            <a:endParaRPr lang="en-US" sz="2200" b="1" dirty="0" smtClean="0"/>
          </a:p>
          <a:p>
            <a:pPr lvl="4"/>
            <a:endParaRPr lang="en-US" sz="2200" b="1" dirty="0" smtClean="0"/>
          </a:p>
          <a:p>
            <a:pPr lvl="4">
              <a:buFont typeface="Wingdings 2" pitchFamily="18" charset="2"/>
              <a:buNone/>
            </a:pPr>
            <a:endParaRPr lang="en-US" sz="2200" b="1" dirty="0" smtClean="0"/>
          </a:p>
          <a:p>
            <a:endParaRPr lang="en-US" sz="2200" b="1" dirty="0" smtClean="0"/>
          </a:p>
          <a:p>
            <a:pPr lvl="1"/>
            <a:endParaRPr lang="en-US" sz="2200" b="1" dirty="0" smtClean="0"/>
          </a:p>
          <a:p>
            <a:pPr lvl="4">
              <a:buFont typeface="Wingdings 2" pitchFamily="18" charset="2"/>
              <a:buNone/>
            </a:pPr>
            <a:endParaRPr lang="en-US" sz="2200" b="1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313269425552055.jp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320" y="228600"/>
            <a:ext cx="5128846" cy="3200400"/>
          </a:xfrm>
          <a:prstGeom prst="rect">
            <a:avLst/>
          </a:prstGeom>
        </p:spPr>
      </p:pic>
      <p:pic>
        <p:nvPicPr>
          <p:cNvPr id="6" name="Picture 5" descr="testing_cartoon.jpg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221" y="1219200"/>
            <a:ext cx="3971499" cy="2743200"/>
          </a:xfrm>
          <a:prstGeom prst="rect">
            <a:avLst/>
          </a:prstGeom>
        </p:spPr>
      </p:pic>
      <p:pic>
        <p:nvPicPr>
          <p:cNvPr id="7" name="Picture 6" descr="standardized-test-cartoon-picture.jpg">
            <a:hlinkClick r:id="rId2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9400" y="3733800"/>
            <a:ext cx="438912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65514916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t="9157" r="5586" b="3560"/>
          <a:stretch/>
        </p:blipFill>
        <p:spPr>
          <a:xfrm>
            <a:off x="4151488" y="2895600"/>
            <a:ext cx="4611512" cy="378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455012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3" t="5858" r="7196" b="7310"/>
          <a:stretch/>
        </p:blipFill>
        <p:spPr>
          <a:xfrm>
            <a:off x="381000" y="372534"/>
            <a:ext cx="4346222" cy="351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62577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0" indent="0"/>
            <a:r>
              <a:rPr lang="en-US" sz="2000" dirty="0" err="1" smtClean="0"/>
              <a:t>Freudenheim</a:t>
            </a:r>
            <a:r>
              <a:rPr lang="en-US" sz="2000" dirty="0" smtClean="0"/>
              <a:t>, T. L. (2010, August 14).  When the motor city was a symbol of strength. </a:t>
            </a:r>
            <a:r>
              <a:rPr lang="en-US" sz="2000" i="1" dirty="0" smtClean="0"/>
              <a:t>The Wall Street Journal. </a:t>
            </a:r>
            <a:r>
              <a:rPr lang="en-US" sz="2000" dirty="0" smtClean="0"/>
              <a:t>Retrieved from    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 smtClean="0">
                <a:hlinkClick r:id="rId2"/>
              </a:rPr>
              <a:t>://online.wsj.com/</a:t>
            </a:r>
            <a:r>
              <a:rPr lang="en-US" sz="2000" dirty="0" smtClean="0">
                <a:hlinkClick r:id="rId2"/>
              </a:rPr>
              <a:t>article/SB10001424052748704875604575280872067321384</a:t>
            </a:r>
            <a:r>
              <a:rPr lang="en-US" sz="2000" dirty="0" smtClean="0">
                <a:hlinkClick r:id="rId2"/>
              </a:rPr>
              <a:t>.html</a:t>
            </a:r>
            <a:endParaRPr lang="en-US" sz="2000" dirty="0" smtClean="0"/>
          </a:p>
          <a:p>
            <a:pPr marL="0" indent="0">
              <a:buFont typeface="Wingdings 2" pitchFamily="18" charset="2"/>
              <a:buNone/>
            </a:pPr>
            <a:endParaRPr lang="en-US" sz="2000" dirty="0" smtClean="0"/>
          </a:p>
          <a:p>
            <a:pPr marL="0" indent="0"/>
            <a:r>
              <a:rPr lang="en-US" sz="2000" dirty="0" smtClean="0"/>
              <a:t>Thomas Hart Benton. (n.d.). In Wikipedia Retrieved March 16, 2013 </a:t>
            </a:r>
            <a:r>
              <a:rPr lang="en-US" sz="2000" dirty="0" smtClean="0"/>
              <a:t>from </a:t>
            </a:r>
            <a:r>
              <a:rPr lang="en-US" sz="2000" dirty="0" smtClean="0">
                <a:hlinkClick r:id="rId3"/>
              </a:rPr>
              <a:t>http</a:t>
            </a:r>
            <a:r>
              <a:rPr lang="en-US" sz="2000" dirty="0" smtClean="0">
                <a:hlinkClick r:id="rId3"/>
              </a:rPr>
              <a:t>://en.wikipedia.org/wiki/Thomas_Hart_Benton_%28painter%29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Big Idea: STORIES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3700" y="1520825"/>
            <a:ext cx="8229600" cy="16002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en-US" b="1" dirty="0" smtClean="0"/>
              <a:t>Throughout history and across cultures, people have created and communicated stories for many reasons</a:t>
            </a:r>
            <a:r>
              <a:rPr lang="en-US" dirty="0" smtClean="0"/>
              <a:t>.</a:t>
            </a:r>
            <a:endParaRPr lang="en-US" b="1" dirty="0" smtClean="0"/>
          </a:p>
        </p:txBody>
      </p:sp>
      <p:pic>
        <p:nvPicPr>
          <p:cNvPr id="11268" name="Picture 4" descr="http://www.greggmorris.com/wp-content/uploads/2010/08/storyte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700" y="3457575"/>
            <a:ext cx="1981200" cy="2490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69" name="Picture 2" descr="http://robertmilliman.files.wordpress.com/2010/09/the-storyteller-by-howard-terpn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8313" y="4826000"/>
            <a:ext cx="1981200" cy="1700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0" name="Picture 6" descr="http://onceuponatime.outlawpoetry.com/files/2011/07/the-storyteller-illustrat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5362" y="3276600"/>
            <a:ext cx="2073275" cy="2500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1" name="Picture 10" descr="http://library.thinkquest.org/05aug/00717/images/noh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69000" y="4659313"/>
            <a:ext cx="2743200" cy="186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2" name="Picture 8" descr="http://gregcolunga.files.wordpress.com/2010/05/storytell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3297238"/>
            <a:ext cx="1946275" cy="1528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Stories: Key Concepts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52596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Stories communicate personal and cultural identity.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Stories demonstrate/reveal relationships.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Stories help us make sense of the world.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Stories inform as well as entertain/intrigue.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Visual artworks are "texts,” and their narratives can be read.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Stories can be expressed/communicated through art.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Stories: Essential Questions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25962"/>
          </a:xfrm>
        </p:spPr>
        <p:txBody>
          <a:bodyPr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How do stories communicate personal and/or cultural IDENTITY?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How do stories demonstrate/reveal RELATIONSHIPS?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How do stories help us make sense of the world?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What qualities of stories are entertaining and/or intriguing?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How can stories inform? What kind of information and/or knowledge can be gleaned from stories?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How do artists communicate stories through their art?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84202"/>
            <a:ext cx="8686800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Artists who are VISUAL STORYTELLERS</a:t>
            </a:r>
            <a:endParaRPr 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54" name="Picture 6" descr="https://encrypted-tbn2.gstatic.com/images?q=tbn:ANd9GcRSPq28_DZgz3ssNygDUMvDxQxru2Wh4_gXCcfYOcKmgVOXCSX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95" y="1274802"/>
            <a:ext cx="1696100" cy="24137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SFT-XH76Dc2_a0MBur_-cAjI2Qh4UJMWjynZinzwGDkT2XX6aiY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041" y="3515904"/>
            <a:ext cx="1819274" cy="27185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c300221.r21.cf1.rackcdn.com/thomas-hart-benton-wikipaintings-1344052852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18" y="1489364"/>
            <a:ext cx="1931242" cy="2590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24.media.tumblr.com/tumblr_lr3ti3I4ut1r1bfd7o1_5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666" y="3688564"/>
            <a:ext cx="1881534" cy="25586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62060" y="1495464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Thomas Hart Benton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2447" y="586510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Diego Rivera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56506" y="331923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Faith Ringgold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58453" y="5865107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Jean Shin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441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724400"/>
            <a:ext cx="75438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Thomas Hart Benton </a:t>
            </a:r>
            <a:r>
              <a:rPr lang="en-US" sz="2400" dirty="0">
                <a:latin typeface="+mn-lt"/>
                <a:cs typeface="+mn-cs"/>
              </a:rPr>
              <a:t>was born in Neosho, </a:t>
            </a:r>
            <a:r>
              <a:rPr lang="en-US" sz="2400" dirty="0" smtClean="0">
                <a:latin typeface="+mn-lt"/>
                <a:cs typeface="+mn-cs"/>
              </a:rPr>
              <a:t>MO, </a:t>
            </a:r>
            <a:r>
              <a:rPr lang="en-US" sz="2400" dirty="0">
                <a:latin typeface="+mn-lt"/>
                <a:cs typeface="+mn-cs"/>
              </a:rPr>
              <a:t>in 1889 into a family of well-known politicians. Though groomed for a political career, he instead became a renowned artist who painted the American scene.</a:t>
            </a:r>
          </a:p>
        </p:txBody>
      </p:sp>
      <p:pic>
        <p:nvPicPr>
          <p:cNvPr id="8194" name="Picture 2" descr="http://3.bp.blogspot.com/-xllqR0fx5M0/TX4O--pvIHI/AAAAAAAAQlg/dZctTU4w6Z4/s400/Thomas%2BHart%2BBenton%2B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700" y="533400"/>
            <a:ext cx="3373438" cy="3967163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/>
        </p:spPr>
      </p:pic>
      <p:pic>
        <p:nvPicPr>
          <p:cNvPr id="8196" name="Picture 4" descr="http://thomashartbenton.org/ThomasHartBenton/Images/Paintings/ThomasHartBenton_SelfPortra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33400"/>
            <a:ext cx="3200400" cy="397192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x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http://3.bp.blogspot.com/-dBegx6c2cD4/TZEaesZtDaI/AAAAAAAABv4/8-pDVuJ5pTc/s1600/Thomas%2BHart%2BBenton%2B-%2BThe%2BTwist%252C%2B1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541338"/>
            <a:ext cx="2403475" cy="1695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122" name="Picture 2" descr="http://www.bodegabayheritagegallery.com/Benton_Thomas_Hart_Benton_Wreck_of_the_ol_97_Train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438" y="541338"/>
            <a:ext cx="4191000" cy="264477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81000" y="4959350"/>
            <a:ext cx="85344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Benton told the stories of everyday Americans in his art using </a:t>
            </a:r>
            <a:endParaRPr lang="en-US" sz="2400" dirty="0" smtClean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n-lt"/>
                <a:cs typeface="+mn-cs"/>
              </a:rPr>
              <a:t>a </a:t>
            </a:r>
            <a:r>
              <a:rPr lang="en-US" sz="2400" dirty="0">
                <a:latin typeface="+mn-lt"/>
                <a:cs typeface="+mn-cs"/>
              </a:rPr>
              <a:t>style that has been labeled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REGIONALISM</a:t>
            </a:r>
            <a:r>
              <a:rPr lang="en-US" sz="2400" dirty="0">
                <a:latin typeface="+mn-lt"/>
                <a:cs typeface="+mn-cs"/>
              </a:rPr>
              <a:t>.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961231" y="5943600"/>
            <a:ext cx="7221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Franklin Gothic Book" pitchFamily="34" charset="0"/>
                <a:hlinkClick r:id="rId4"/>
              </a:rPr>
              <a:t>http://www.youtube.com/watch?v=OIX55IJyd7E</a:t>
            </a:r>
            <a:r>
              <a:rPr lang="en-US" dirty="0">
                <a:latin typeface="Franklin Gothic Book" pitchFamily="34" charset="0"/>
              </a:rPr>
              <a:t>  3:16</a:t>
            </a:r>
          </a:p>
        </p:txBody>
      </p:sp>
      <p:pic>
        <p:nvPicPr>
          <p:cNvPr id="5124" name="Picture 4" descr="http://2.bp.blogspot.com/-qHce-6spAQ4/USvvRVvnVZI/AAAAAAAAb-8/Oit6dQCTEKw/s1600/pa_neh_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133600"/>
            <a:ext cx="4203700" cy="257333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5367" name="Picture 6" descr="http://prints.encore-editions.com/0/500/thomas-hart-benton-aaron-1941-30x24-inches-original-image-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922588"/>
            <a:ext cx="1430338" cy="1784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715000"/>
            <a:ext cx="807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 of Benton’s greatest artistic successes was also his most controversial: </a:t>
            </a:r>
            <a:r>
              <a:rPr lang="en-US" sz="2000" dirty="0" smtClean="0"/>
              <a:t>a </a:t>
            </a:r>
            <a:r>
              <a:rPr lang="en-US" sz="2000" dirty="0" smtClean="0"/>
              <a:t>mural at the Missouri state capitol entitled “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Social History of the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</a:t>
            </a:r>
            <a:r>
              <a:rPr 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Missouri</a:t>
            </a:r>
            <a:r>
              <a:rPr lang="en-US" sz="2000" dirty="0" smtClean="0"/>
              <a:t>” which he completed in only 6 months.</a:t>
            </a:r>
            <a:endParaRPr lang="en-US" sz="2000" dirty="0"/>
          </a:p>
        </p:txBody>
      </p:sp>
      <p:pic>
        <p:nvPicPr>
          <p:cNvPr id="5" name="Picture 4" descr="IMG_337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04800"/>
            <a:ext cx="3316741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G_337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819400"/>
            <a:ext cx="35100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MG_337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4022" y="2819400"/>
            <a:ext cx="429657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G_337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8272" y="304800"/>
            <a:ext cx="2143916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IMG_338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304800"/>
            <a:ext cx="2034188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7288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www.moma.org/images/dynamic_content/exhibition_page/50798.jpg?13007439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47800"/>
            <a:ext cx="2081213" cy="2690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01340" y="4572000"/>
            <a:ext cx="7755173" cy="206210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Controversy characterized the life and art of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Mexican muralist </a:t>
            </a:r>
            <a:r>
              <a:rPr lang="en-US" sz="2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Diego Rivera </a:t>
            </a:r>
            <a:r>
              <a:rPr lang="en-US" sz="2200" dirty="0" smtClean="0"/>
              <a:t>as well. </a:t>
            </a:r>
            <a:r>
              <a:rPr lang="en-US" sz="2200" dirty="0" smtClean="0"/>
              <a:t> Benton </a:t>
            </a:r>
            <a:r>
              <a:rPr lang="en-US" sz="2200" dirty="0" smtClean="0"/>
              <a:t>met Rivera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Paris in the early 1900s</a:t>
            </a:r>
            <a:r>
              <a:rPr lang="en-US" sz="2200" dirty="0" smtClean="0"/>
              <a:t>.  </a:t>
            </a:r>
            <a:r>
              <a:rPr lang="en-US" sz="2200" dirty="0" smtClean="0"/>
              <a:t>Whereas Benton captured the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life and history of everyday Americans, Rivera visually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smtClean="0"/>
              <a:t>narrated the life, history, and politics of the people of México.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hlinkClick r:id="rId3"/>
              </a:rPr>
              <a:t>http://www.biography.com/people/diego-rivera-9459446/videos</a:t>
            </a:r>
            <a:r>
              <a:rPr lang="en-US" dirty="0" smtClean="0"/>
              <a:t>  (4:02)</a:t>
            </a:r>
            <a:endParaRPr lang="en-US" dirty="0"/>
          </a:p>
        </p:txBody>
      </p:sp>
      <p:pic>
        <p:nvPicPr>
          <p:cNvPr id="16388" name="Picture 6" descr="http://celebsview.info/wp-content/uploads/DiegoRiveraBaileTehuantepec1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"/>
            <a:ext cx="2054225" cy="2482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9" name="Picture 2" descr="http://365artists.files.wordpress.com/2011/05/flower_carr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9650" y="2184400"/>
            <a:ext cx="1993900" cy="1954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8" descr="http://digitaljournal.com/img/8/3/1/7/8/5/i/1/2/8/o/Sigmund_Firestone_Self-Portrai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" y="395288"/>
            <a:ext cx="2667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</TotalTime>
  <Words>737</Words>
  <Application>Microsoft Macintosh PowerPoint</Application>
  <PresentationFormat>On-screen Show (4:3)</PresentationFormat>
  <Paragraphs>85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Unit 3: Stories Thomas Hart Benton and Diego Rivera</vt:lpstr>
      <vt:lpstr>Big Idea: STORIES</vt:lpstr>
      <vt:lpstr>Stories: Key Concepts</vt:lpstr>
      <vt:lpstr>Stories: Essential Questions</vt:lpstr>
      <vt:lpstr>Artists who are VISUAL STORYTELLERS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Benton &amp; Rivera: visual Storytellers</vt:lpstr>
      <vt:lpstr>Stories through cartoons/caricatures:</vt:lpstr>
      <vt:lpstr>Stories through cartoons/caricatures: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#3: Stories Thomas Hart Benton &amp; Diego Rivera</dc:title>
  <dc:creator>Marys-PC</dc:creator>
  <cp:lastModifiedBy>Author Author</cp:lastModifiedBy>
  <cp:revision>41</cp:revision>
  <dcterms:created xsi:type="dcterms:W3CDTF">2013-03-18T12:18:09Z</dcterms:created>
  <dcterms:modified xsi:type="dcterms:W3CDTF">2013-10-12T04:35:41Z</dcterms:modified>
</cp:coreProperties>
</file>